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2" r:id="rId2"/>
    <p:sldMasterId id="2147483650" r:id="rId3"/>
  </p:sldMasterIdLst>
  <p:notesMasterIdLst>
    <p:notesMasterId r:id="rId92"/>
  </p:notesMasterIdLst>
  <p:handoutMasterIdLst>
    <p:handoutMasterId r:id="rId93"/>
  </p:handoutMasterIdLst>
  <p:sldIdLst>
    <p:sldId id="256" r:id="rId4"/>
    <p:sldId id="258" r:id="rId5"/>
    <p:sldId id="364" r:id="rId6"/>
    <p:sldId id="365" r:id="rId7"/>
    <p:sldId id="366" r:id="rId8"/>
    <p:sldId id="400" r:id="rId9"/>
    <p:sldId id="381" r:id="rId10"/>
    <p:sldId id="260" r:id="rId11"/>
    <p:sldId id="399" r:id="rId12"/>
    <p:sldId id="261" r:id="rId13"/>
    <p:sldId id="262" r:id="rId14"/>
    <p:sldId id="384" r:id="rId15"/>
    <p:sldId id="263" r:id="rId16"/>
    <p:sldId id="360" r:id="rId17"/>
    <p:sldId id="398" r:id="rId18"/>
    <p:sldId id="359" r:id="rId19"/>
    <p:sldId id="314" r:id="rId20"/>
    <p:sldId id="265" r:id="rId21"/>
    <p:sldId id="386" r:id="rId22"/>
    <p:sldId id="367" r:id="rId23"/>
    <p:sldId id="317" r:id="rId24"/>
    <p:sldId id="388" r:id="rId25"/>
    <p:sldId id="387" r:id="rId26"/>
    <p:sldId id="315" r:id="rId27"/>
    <p:sldId id="316" r:id="rId28"/>
    <p:sldId id="318" r:id="rId29"/>
    <p:sldId id="363" r:id="rId30"/>
    <p:sldId id="393" r:id="rId31"/>
    <p:sldId id="390" r:id="rId32"/>
    <p:sldId id="319" r:id="rId33"/>
    <p:sldId id="397" r:id="rId34"/>
    <p:sldId id="320" r:id="rId35"/>
    <p:sldId id="321" r:id="rId36"/>
    <p:sldId id="322" r:id="rId37"/>
    <p:sldId id="323" r:id="rId38"/>
    <p:sldId id="324" r:id="rId39"/>
    <p:sldId id="325" r:id="rId40"/>
    <p:sldId id="326" r:id="rId41"/>
    <p:sldId id="327" r:id="rId42"/>
    <p:sldId id="328" r:id="rId43"/>
    <p:sldId id="330" r:id="rId44"/>
    <p:sldId id="331" r:id="rId45"/>
    <p:sldId id="332" r:id="rId46"/>
    <p:sldId id="333" r:id="rId47"/>
    <p:sldId id="334" r:id="rId48"/>
    <p:sldId id="385" r:id="rId49"/>
    <p:sldId id="335" r:id="rId50"/>
    <p:sldId id="336" r:id="rId51"/>
    <p:sldId id="338" r:id="rId52"/>
    <p:sldId id="339" r:id="rId53"/>
    <p:sldId id="342" r:id="rId54"/>
    <p:sldId id="340" r:id="rId55"/>
    <p:sldId id="341" r:id="rId56"/>
    <p:sldId id="361" r:id="rId57"/>
    <p:sldId id="343" r:id="rId58"/>
    <p:sldId id="344" r:id="rId59"/>
    <p:sldId id="391" r:id="rId60"/>
    <p:sldId id="345" r:id="rId61"/>
    <p:sldId id="346" r:id="rId62"/>
    <p:sldId id="347" r:id="rId63"/>
    <p:sldId id="348" r:id="rId64"/>
    <p:sldId id="349" r:id="rId65"/>
    <p:sldId id="362" r:id="rId66"/>
    <p:sldId id="350" r:id="rId67"/>
    <p:sldId id="352" r:id="rId68"/>
    <p:sldId id="353" r:id="rId69"/>
    <p:sldId id="354" r:id="rId70"/>
    <p:sldId id="368" r:id="rId71"/>
    <p:sldId id="382" r:id="rId72"/>
    <p:sldId id="394" r:id="rId73"/>
    <p:sldId id="355" r:id="rId74"/>
    <p:sldId id="396" r:id="rId75"/>
    <p:sldId id="395" r:id="rId76"/>
    <p:sldId id="369" r:id="rId77"/>
    <p:sldId id="370" r:id="rId78"/>
    <p:sldId id="371" r:id="rId79"/>
    <p:sldId id="372" r:id="rId80"/>
    <p:sldId id="373" r:id="rId81"/>
    <p:sldId id="374" r:id="rId82"/>
    <p:sldId id="375" r:id="rId83"/>
    <p:sldId id="376" r:id="rId84"/>
    <p:sldId id="377" r:id="rId85"/>
    <p:sldId id="378" r:id="rId86"/>
    <p:sldId id="379" r:id="rId87"/>
    <p:sldId id="380" r:id="rId88"/>
    <p:sldId id="356" r:id="rId89"/>
    <p:sldId id="357" r:id="rId90"/>
    <p:sldId id="358" r:id="rId9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é" initials="A" lastIdx="0" clrIdx="0">
    <p:extLst>
      <p:ext uri="{19B8F6BF-5375-455C-9EA6-DF929625EA0E}">
        <p15:presenceInfo xmlns:p15="http://schemas.microsoft.com/office/powerpoint/2012/main" userId="86d2cb7219f4ef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A76"/>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78634" autoAdjust="0"/>
  </p:normalViewPr>
  <p:slideViewPr>
    <p:cSldViewPr snapToGrid="0">
      <p:cViewPr varScale="1">
        <p:scale>
          <a:sx n="72" d="100"/>
          <a:sy n="72" d="100"/>
        </p:scale>
        <p:origin x="178" y="53"/>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68" d="100"/>
          <a:sy n="68" d="100"/>
        </p:scale>
        <p:origin x="2719" y="4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slide" Target="slides/slide86.xml"/><Relationship Id="rId9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handoutMaster" Target="handoutMasters/handoutMaster1.xml"/><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commentAuthors" Target="commentAuthors.xml"/><Relationship Id="rId99"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C1C476-56DB-4D01-AB5F-E4DDD6C9A0C7}" type="datetimeFigureOut">
              <a:rPr lang="pt-BR" smtClean="0"/>
              <a:pPr/>
              <a:t>22/12/2017</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35C876-A947-4040-ABB0-4E7D602C993B}" type="slidenum">
              <a:rPr lang="pt-BR" smtClean="0"/>
              <a:pPr/>
              <a:t>‹nº›</a:t>
            </a:fld>
            <a:endParaRPr lang="pt-BR" dirty="0"/>
          </a:p>
        </p:txBody>
      </p:sp>
    </p:spTree>
    <p:extLst>
      <p:ext uri="{BB962C8B-B14F-4D97-AF65-F5344CB8AC3E}">
        <p14:creationId xmlns:p14="http://schemas.microsoft.com/office/powerpoint/2010/main" val="33188872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683A90-1A5A-4A5B-A4E8-8CE50392CE6B}" type="datetimeFigureOut">
              <a:rPr lang="pt-BR" smtClean="0"/>
              <a:pPr/>
              <a:t>22/12/2017</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39766B-57E8-4721-B13B-CB4C49AB33DF}" type="slidenum">
              <a:rPr lang="pt-BR" smtClean="0"/>
              <a:pPr/>
              <a:t>‹nº›</a:t>
            </a:fld>
            <a:endParaRPr lang="pt-BR" dirty="0"/>
          </a:p>
        </p:txBody>
      </p:sp>
    </p:spTree>
    <p:extLst>
      <p:ext uri="{BB962C8B-B14F-4D97-AF65-F5344CB8AC3E}">
        <p14:creationId xmlns:p14="http://schemas.microsoft.com/office/powerpoint/2010/main" val="3675270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fabriciolima.net/"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fabriciolima.net/blog/blog/sobre-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fabriciolima.net/blog/cursos-online/"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www.fabriciolima.net/blog/cursos-online/criando-um-relatorio-de-checklist-diario-do-dba/" TargetMode="External"/><Relationship Id="rId4" Type="http://schemas.openxmlformats.org/officeDocument/2006/relationships/hyperlink" Target="http://www.fabriciolima.net/blog/cursos-online/treinamento-tarefas-do-dia-a-dia-de-um-dba-online/"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fabriciolima.net/blog/client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fabriciolima.net/blog/client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fabriciolima.net/blog/cliente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www.fabriciolima.net/blog/entre-em-contato/"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fabriciolima.net/blog/entre-em-contato/"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microsoft.com/en-us/server-cloud/products/sql-server-editions/"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download.microsoft.com/download/6/6/F/66FF3259-1466-4BBA-A505-2E3DA5B2B1FA/SQL_Server_2014_Licensing_Datasheet.pdf" TargetMode="External"/><Relationship Id="rId4" Type="http://schemas.openxmlformats.org/officeDocument/2006/relationships/hyperlink" Target="http://www.microsoft.com/en-us/server-cloud/products/sql-server/Purchasing.aspx"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microsoft.com/en-us/server-cloud/products/sql-server-editions/"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download.microsoft.com/download/6/6/F/66FF3259-1466-4BBA-A505-2E3DA5B2B1FA/SQL_Server_2014_Licensing_Datasheet.pdf" TargetMode="External"/><Relationship Id="rId4" Type="http://schemas.openxmlformats.org/officeDocument/2006/relationships/hyperlink" Target="http://www.microsoft.com/en-us/server-cloud/products/sql-server/Purchasing.aspx"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microsoft.com/en-us/server-cloud/products/sql-server-editions/"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download.microsoft.com/download/6/6/F/66FF3259-1466-4BBA-A505-2E3DA5B2B1FA/SQL_Server_2014_Licensing_Datasheet.pdf" TargetMode="External"/><Relationship Id="rId4" Type="http://schemas.openxmlformats.org/officeDocument/2006/relationships/hyperlink" Target="http://www.microsoft.com/en-us/server-cloud/products/sql-server/Purchasing.aspx"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fabriciolima.net/blog/consultoria-remota/"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icrosoft.com/en-us/server-cloud/products/sql-server-editions/"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download.microsoft.com/download/6/6/F/66FF3259-1466-4BBA-A505-2E3DA5B2B1FA/SQL_Server_2014_Licensing_Datasheet.pdf" TargetMode="External"/><Relationship Id="rId4" Type="http://schemas.openxmlformats.org/officeDocument/2006/relationships/hyperlink" Target="http://www.microsoft.com/en-us/server-cloud/products/sql-server/Purchasing.aspx"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qlmag.com/blog/forcing-collation-where-clause-22-jun-2011" TargetMode="External"/><Relationship Id="rId7" Type="http://schemas.openxmlformats.org/officeDocument/2006/relationships/hyperlink" Target="https://imasters.com.br/artigo/262/sql-server/character-set-sort-order-e-collation/?trace=1519021197&amp;source=single"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gustavomaiaaguiar.wordpress.com/2008/10/12/como-resolver-problemas-relacionados-a-conflitos-de-collation/" TargetMode="External"/><Relationship Id="rId5" Type="http://schemas.openxmlformats.org/officeDocument/2006/relationships/hyperlink" Target="https://blogs.msdn.microsoft.com/qingsongyao/2009/04/06/sql-servers-binary-collations/" TargetMode="External"/><Relationship Id="rId4" Type="http://schemas.openxmlformats.org/officeDocument/2006/relationships/hyperlink" Target="http://weblogs.sqlteam.com/dang/archive/2009/07/26/Collation-Hell-Part-1.aspx"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mssqltips.com/sqlservertip/3244/quick-guide-to-installing-sql-server-2014/"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fabriciolima.net/blog/consultoria-remota/"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fabriciolima.net/blog/consultoria-remot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youtube.com/watch?v=jKZznwivx2U&amp;t=495s"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blog.sqlauthority.com/2011/02/06/sql-server-cxpacket-parallelism-usual-solution-wait-type-day-6-of-28/"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blog.sqlauthority.com/2011/02/06/sql-server-cxpacket-parallelism-usual-solution-wait-type-day-6-of-28/"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support.microsoft.com/en-us/kb/2806535/en-us?wa=wsignin1.0"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www.brentozar.com/archive/2013/07/will-instant-file-initialization-really-help-my-databases/"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blogs.msdn.com/b/sql_pfe_blog/archive/2009/12/23/how-and-why-to-enable-instant-file-initialization.aspx" TargetMode="External"/><Relationship Id="rId5" Type="http://schemas.openxmlformats.org/officeDocument/2006/relationships/hyperlink" Target="http://www.sqlskills.com/blogs/paul/a-sql-server-dba-myth-a-day-330-instant-file-initialization-can-be-controlled-from-within-sql-server/" TargetMode="External"/><Relationship Id="rId4" Type="http://schemas.openxmlformats.org/officeDocument/2006/relationships/hyperlink" Target="http://www.sqlskills.com/blogs/kimberly/instant-initialization-what-why-and-how/"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www.brentozar.com/archive/2013/07/will-instant-file-initialization-really-help-my-databases/" TargetMode="External"/><Relationship Id="rId2" Type="http://schemas.openxmlformats.org/officeDocument/2006/relationships/slide" Target="../slides/slide68.xml"/><Relationship Id="rId1" Type="http://schemas.openxmlformats.org/officeDocument/2006/relationships/notesMaster" Target="../notesMasters/notesMaster1.xml"/><Relationship Id="rId6" Type="http://schemas.openxmlformats.org/officeDocument/2006/relationships/hyperlink" Target="http://blogs.msdn.com/b/sql_pfe_blog/archive/2009/12/23/how-and-why-to-enable-instant-file-initialization.aspx" TargetMode="External"/><Relationship Id="rId5" Type="http://schemas.openxmlformats.org/officeDocument/2006/relationships/hyperlink" Target="http://www.sqlskills.com/blogs/paul/a-sql-server-dba-myth-a-day-330-instant-file-initialization-can-be-controlled-from-within-sql-server/" TargetMode="External"/><Relationship Id="rId4" Type="http://schemas.openxmlformats.org/officeDocument/2006/relationships/hyperlink" Target="http://www.sqlskills.com/blogs/kimberly/instant-initialization-what-why-and-how/"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brentozar.com/archive/2013/07/will-instant-file-initialization-really-help-my-databases/" TargetMode="External"/><Relationship Id="rId2" Type="http://schemas.openxmlformats.org/officeDocument/2006/relationships/slide" Target="../slides/slide69.xml"/><Relationship Id="rId1" Type="http://schemas.openxmlformats.org/officeDocument/2006/relationships/notesMaster" Target="../notesMasters/notesMaster1.xml"/><Relationship Id="rId6" Type="http://schemas.openxmlformats.org/officeDocument/2006/relationships/hyperlink" Target="http://blogs.msdn.com/b/sql_pfe_blog/archive/2009/12/23/how-and-why-to-enable-instant-file-initialization.aspx" TargetMode="External"/><Relationship Id="rId5" Type="http://schemas.openxmlformats.org/officeDocument/2006/relationships/hyperlink" Target="http://www.sqlskills.com/blogs/paul/a-sql-server-dba-myth-a-day-330-instant-file-initialization-can-be-controlled-from-within-sql-server/" TargetMode="External"/><Relationship Id="rId4" Type="http://schemas.openxmlformats.org/officeDocument/2006/relationships/hyperlink" Target="http://www.sqlskills.com/blogs/kimberly/instant-initialization-what-why-and-how/"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blog.idera.com/sql-server/introduction-to-sql-server-system-databases/"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fabriciolima.net/blog/consultoria-remota/"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fabriciolima.net/blog/consultoria-remota/"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blogs.msdn.com/b/suhde/archive/2009/07/12/how-to-configure-sql-server-database-mail-to-send-email-using-your-windows-live-mail-account-or-your-gmail-account.aspx"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www.google.com/settings/security/lesssecureapps"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youtube.com/watch?v=2rbT9QrUzEs"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www.youtube.com/watch?v=rbCazWc5bb8"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fabriciolima.net/blog/entre-em-contato/"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fabriciolima.net/blog/blog/sobre-2/"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fabriciolima.net/blog/blog/sobre-2/"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a:t>Site Fabrício Lima – Soluções</a:t>
            </a:r>
            <a:r>
              <a:rPr lang="pt-BR" b="1" baseline="0" dirty="0"/>
              <a:t> em Banco de Dados:</a:t>
            </a:r>
          </a:p>
          <a:p>
            <a:pPr marL="0" marR="0" indent="0" algn="l" defTabSz="914400" rtl="0" eaLnBrk="1" fontAlgn="auto" latinLnBrk="0" hangingPunct="1">
              <a:lnSpc>
                <a:spcPct val="100000"/>
              </a:lnSpc>
              <a:spcBef>
                <a:spcPts val="0"/>
              </a:spcBef>
              <a:spcAft>
                <a:spcPts val="0"/>
              </a:spcAft>
              <a:buClrTx/>
              <a:buSzTx/>
              <a:buFontTx/>
              <a:buNone/>
              <a:tabLst/>
              <a:defRPr/>
            </a:pPr>
            <a:endParaRPr lang="pt-BR" b="1" baseline="0" dirty="0"/>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b="1" baseline="0" dirty="0"/>
              <a:t> </a:t>
            </a:r>
            <a:r>
              <a:rPr lang="pt-BR" sz="2800" dirty="0">
                <a:hlinkClick r:id="rId3"/>
              </a:rPr>
              <a:t>http://www.fabriciolima.net</a:t>
            </a:r>
            <a:endParaRPr lang="pt-BR" sz="2800"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1</a:t>
            </a:fld>
            <a:endParaRPr lang="pt-BR" dirty="0"/>
          </a:p>
        </p:txBody>
      </p:sp>
    </p:spTree>
    <p:extLst>
      <p:ext uri="{BB962C8B-B14F-4D97-AF65-F5344CB8AC3E}">
        <p14:creationId xmlns:p14="http://schemas.microsoft.com/office/powerpoint/2010/main" val="1982670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a:t>Site Fabrício Lima – Soluções</a:t>
            </a:r>
            <a:r>
              <a:rPr lang="pt-BR" b="1" baseline="0" dirty="0"/>
              <a:t> em Banco de Dados:</a:t>
            </a:r>
          </a:p>
          <a:p>
            <a:endParaRPr lang="pt-BR" dirty="0"/>
          </a:p>
          <a:p>
            <a:pPr>
              <a:buFont typeface="Arial" pitchFamily="34" charset="0"/>
              <a:buChar char="•"/>
            </a:pPr>
            <a:r>
              <a:rPr lang="pt-BR" dirty="0"/>
              <a:t> </a:t>
            </a:r>
            <a:r>
              <a:rPr lang="pt-BR" sz="1200" dirty="0">
                <a:solidFill>
                  <a:srgbClr val="002060"/>
                </a:solidFill>
                <a:hlinkClick r:id="rId3"/>
              </a:rPr>
              <a:t>http://www.fabriciolima.net/blog/blog/sobre-2/</a:t>
            </a: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10</a:t>
            </a:fld>
            <a:endParaRPr lang="pt-BR" dirty="0"/>
          </a:p>
        </p:txBody>
      </p:sp>
    </p:spTree>
    <p:extLst>
      <p:ext uri="{BB962C8B-B14F-4D97-AF65-F5344CB8AC3E}">
        <p14:creationId xmlns:p14="http://schemas.microsoft.com/office/powerpoint/2010/main" val="929522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a:t>Site Fabrício Lima – Soluções</a:t>
            </a:r>
            <a:r>
              <a:rPr lang="pt-BR" b="1" baseline="0" dirty="0"/>
              <a:t> em Banco de Dados:</a:t>
            </a:r>
            <a:endParaRPr lang="pt-BR" sz="1200" b="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b="0" baseline="0"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200" b="0" baseline="0" dirty="0"/>
              <a:t> </a:t>
            </a:r>
            <a:r>
              <a:rPr lang="pt-BR" sz="1200" dirty="0">
                <a:solidFill>
                  <a:srgbClr val="002060"/>
                </a:solidFill>
                <a:hlinkClick r:id="rId3"/>
              </a:rPr>
              <a:t>http://www.fabriciolima.net/blog/cursos-online/</a:t>
            </a:r>
            <a:endParaRPr lang="pt-BR" sz="1200" dirty="0">
              <a:solidFill>
                <a:srgbClr val="00206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200" b="1" baseline="0" dirty="0">
                <a:solidFill>
                  <a:srgbClr val="002060"/>
                </a:solidFill>
              </a:rPr>
              <a:t> </a:t>
            </a:r>
            <a:r>
              <a:rPr lang="pt-BR" sz="1200" dirty="0">
                <a:solidFill>
                  <a:srgbClr val="002060"/>
                </a:solidFill>
                <a:hlinkClick r:id="rId4"/>
              </a:rPr>
              <a:t>http://www.fabriciolima.net/blog/cursos-online/treinamento-tarefas-do-dia-a-dia-de-um-dba-online/</a:t>
            </a:r>
            <a:endParaRPr lang="pt-BR" sz="1200" dirty="0">
              <a:solidFill>
                <a:srgbClr val="00206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200" b="1" baseline="0" dirty="0">
                <a:solidFill>
                  <a:srgbClr val="002060"/>
                </a:solidFill>
              </a:rPr>
              <a:t> </a:t>
            </a:r>
            <a:r>
              <a:rPr lang="pt-BR" sz="1200" dirty="0">
                <a:solidFill>
                  <a:srgbClr val="002060"/>
                </a:solidFill>
                <a:hlinkClick r:id="rId5"/>
              </a:rPr>
              <a:t>http://www.fabriciolima.net/blog/cursos-online/criando-um-relatorio-de-checklist-diario-do-dba/</a:t>
            </a:r>
            <a:endParaRPr lang="pt-BR" b="1" baseline="0"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11</a:t>
            </a:fld>
            <a:endParaRPr lang="pt-BR" dirty="0"/>
          </a:p>
        </p:txBody>
      </p:sp>
    </p:spTree>
    <p:extLst>
      <p:ext uri="{BB962C8B-B14F-4D97-AF65-F5344CB8AC3E}">
        <p14:creationId xmlns:p14="http://schemas.microsoft.com/office/powerpoint/2010/main" val="3735328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a:t>Site Fabrício Lima – Soluções</a:t>
            </a:r>
            <a:r>
              <a:rPr lang="pt-BR" b="1" baseline="0" dirty="0"/>
              <a:t> em Banco de Dados:</a:t>
            </a:r>
          </a:p>
          <a:p>
            <a:endParaRPr lang="pt-BR" dirty="0"/>
          </a:p>
          <a:p>
            <a:pPr>
              <a:buFont typeface="Arial" pitchFamily="34" charset="0"/>
              <a:buChar char="•"/>
            </a:pPr>
            <a:r>
              <a:rPr lang="pt-BR" dirty="0"/>
              <a:t> </a:t>
            </a:r>
            <a:r>
              <a:rPr lang="pt-BR" sz="1200" dirty="0">
                <a:solidFill>
                  <a:srgbClr val="002060"/>
                </a:solidFill>
                <a:hlinkClick r:id="rId3"/>
              </a:rPr>
              <a:t>http://www.fabriciolima.net/blog/clientes/</a:t>
            </a: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12</a:t>
            </a:fld>
            <a:endParaRPr lang="pt-BR" dirty="0"/>
          </a:p>
        </p:txBody>
      </p:sp>
    </p:spTree>
    <p:extLst>
      <p:ext uri="{BB962C8B-B14F-4D97-AF65-F5344CB8AC3E}">
        <p14:creationId xmlns:p14="http://schemas.microsoft.com/office/powerpoint/2010/main" val="3982953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a:t>Site Fabrício Lima – Soluções</a:t>
            </a:r>
            <a:r>
              <a:rPr lang="pt-BR" b="1" baseline="0" dirty="0"/>
              <a:t> em Banco de Dados:</a:t>
            </a:r>
          </a:p>
          <a:p>
            <a:endParaRPr lang="pt-BR" dirty="0"/>
          </a:p>
          <a:p>
            <a:pPr>
              <a:buFont typeface="Arial" pitchFamily="34" charset="0"/>
              <a:buChar char="•"/>
            </a:pPr>
            <a:r>
              <a:rPr lang="pt-BR" dirty="0"/>
              <a:t> </a:t>
            </a:r>
            <a:r>
              <a:rPr lang="pt-BR" sz="1200" dirty="0">
                <a:solidFill>
                  <a:srgbClr val="002060"/>
                </a:solidFill>
                <a:hlinkClick r:id="rId3"/>
              </a:rPr>
              <a:t>http://www.fabriciolima.net/blog/clientes/</a:t>
            </a: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13</a:t>
            </a:fld>
            <a:endParaRPr lang="pt-BR" dirty="0"/>
          </a:p>
        </p:txBody>
      </p:sp>
    </p:spTree>
    <p:extLst>
      <p:ext uri="{BB962C8B-B14F-4D97-AF65-F5344CB8AC3E}">
        <p14:creationId xmlns:p14="http://schemas.microsoft.com/office/powerpoint/2010/main" val="1371515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a:t>Site Fabrício Lima – Soluções</a:t>
            </a:r>
            <a:r>
              <a:rPr lang="pt-BR" b="1" baseline="0" dirty="0"/>
              <a:t> em Banco de Dados:</a:t>
            </a:r>
          </a:p>
          <a:p>
            <a:endParaRPr lang="pt-BR" dirty="0"/>
          </a:p>
          <a:p>
            <a:pPr>
              <a:buFont typeface="Arial" pitchFamily="34" charset="0"/>
              <a:buChar char="•"/>
            </a:pPr>
            <a:r>
              <a:rPr lang="pt-BR" dirty="0"/>
              <a:t> </a:t>
            </a:r>
            <a:r>
              <a:rPr lang="pt-BR" sz="1200" dirty="0">
                <a:solidFill>
                  <a:srgbClr val="002060"/>
                </a:solidFill>
                <a:hlinkClick r:id="rId3"/>
              </a:rPr>
              <a:t>http://www.fabriciolima.net/blog/clientes/</a:t>
            </a:r>
            <a:endParaRPr lang="pt-BR" sz="1200" dirty="0">
              <a:hlinkClick r:id="rId4"/>
            </a:endParaRPr>
          </a:p>
          <a:p>
            <a:pPr marL="457200" indent="-457200">
              <a:lnSpc>
                <a:spcPct val="150000"/>
              </a:lnSpc>
              <a:buFont typeface="Arial" pitchFamily="34" charset="0"/>
              <a:buNone/>
            </a:pPr>
            <a:endParaRPr lang="pt-BR" sz="1200" dirty="0">
              <a:hlinkClick r:id="rId4"/>
            </a:endParaRPr>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14</a:t>
            </a:fld>
            <a:endParaRPr lang="pt-BR" dirty="0"/>
          </a:p>
        </p:txBody>
      </p:sp>
    </p:spTree>
    <p:extLst>
      <p:ext uri="{BB962C8B-B14F-4D97-AF65-F5344CB8AC3E}">
        <p14:creationId xmlns:p14="http://schemas.microsoft.com/office/powerpoint/2010/main" val="4083249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457200" indent="-457200">
              <a:lnSpc>
                <a:spcPct val="150000"/>
              </a:lnSpc>
              <a:buFont typeface="Arial" pitchFamily="34" charset="0"/>
              <a:buNone/>
            </a:pPr>
            <a:endParaRPr lang="pt-BR" sz="1200" b="0" dirty="0">
              <a:hlinkClick r:id="rId3"/>
            </a:endParaRPr>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15</a:t>
            </a:fld>
            <a:endParaRPr lang="pt-BR" dirty="0"/>
          </a:p>
        </p:txBody>
      </p:sp>
    </p:spTree>
    <p:extLst>
      <p:ext uri="{BB962C8B-B14F-4D97-AF65-F5344CB8AC3E}">
        <p14:creationId xmlns:p14="http://schemas.microsoft.com/office/powerpoint/2010/main" val="2701518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1" dirty="0"/>
              <a:t>Leitura Complementar:</a:t>
            </a:r>
          </a:p>
          <a:p>
            <a:endParaRPr lang="pt-BR" dirty="0"/>
          </a:p>
          <a:p>
            <a:pPr>
              <a:buFont typeface="Arial" pitchFamily="34" charset="0"/>
              <a:buChar char="•"/>
            </a:pPr>
            <a:r>
              <a:rPr lang="pt-BR" dirty="0"/>
              <a:t> </a:t>
            </a:r>
            <a:r>
              <a:rPr lang="pt-BR" sz="1200" dirty="0">
                <a:hlinkClick r:id="rId3"/>
              </a:rPr>
              <a:t>http://www.microsoft.com/en-us/server-cloud/products/sql-server-editions/</a:t>
            </a:r>
            <a:r>
              <a:rPr lang="pt-BR" sz="1200" dirty="0"/>
              <a:t> (versões</a:t>
            </a:r>
            <a:r>
              <a:rPr lang="pt-BR" sz="1200" baseline="0" dirty="0"/>
              <a:t> do SQL Server)</a:t>
            </a:r>
          </a:p>
          <a:p>
            <a:pPr>
              <a:buFont typeface="Arial" pitchFamily="34" charset="0"/>
              <a:buNone/>
            </a:pPr>
            <a:endParaRPr lang="pt-BR" sz="1200" dirty="0"/>
          </a:p>
          <a:p>
            <a:pPr>
              <a:buFont typeface="Arial" pitchFamily="34" charset="0"/>
              <a:buChar char="•"/>
            </a:pPr>
            <a:r>
              <a:rPr lang="pt-BR" dirty="0"/>
              <a:t> </a:t>
            </a:r>
            <a:r>
              <a:rPr lang="pt-BR" sz="1200" dirty="0">
                <a:hlinkClick r:id="rId4"/>
              </a:rPr>
              <a:t>http://www.microsoft.com/en-us/server-cloud/products/sql-server/Purchasing.aspx</a:t>
            </a:r>
            <a:r>
              <a:rPr lang="pt-BR" sz="1200" dirty="0"/>
              <a:t> (valores atuais de</a:t>
            </a:r>
            <a:r>
              <a:rPr lang="pt-BR" sz="1200" baseline="0" dirty="0"/>
              <a:t> cada versão</a:t>
            </a:r>
            <a:r>
              <a:rPr lang="pt-BR" sz="1200" dirty="0"/>
              <a:t>)</a:t>
            </a:r>
          </a:p>
          <a:p>
            <a:pPr>
              <a:buFont typeface="Arial" pitchFamily="34" charset="0"/>
              <a:buNone/>
            </a:pPr>
            <a:endParaRPr lang="pt-BR" sz="1200" dirty="0"/>
          </a:p>
          <a:p>
            <a:pPr>
              <a:buFont typeface="Arial" pitchFamily="34" charset="0"/>
              <a:buChar char="•"/>
            </a:pPr>
            <a:r>
              <a:rPr lang="pt-BR" dirty="0"/>
              <a:t> </a:t>
            </a:r>
            <a:r>
              <a:rPr lang="pt-BR" sz="1200" u="sng" kern="1200" dirty="0">
                <a:solidFill>
                  <a:schemeClr val="tx1"/>
                </a:solidFill>
                <a:latin typeface="+mn-lt"/>
                <a:ea typeface="+mn-ea"/>
                <a:cs typeface="+mn-cs"/>
                <a:hlinkClick r:id="rId5"/>
              </a:rPr>
              <a:t>http://download.microsoft.com/download/6/6/F/66FF3259-1466-4BBA-A505-2E3DA5B2B1FA/SQL_Server_2014_Licensing_Datasheet.pdf</a:t>
            </a:r>
            <a:r>
              <a:rPr lang="pt-BR" sz="1200" kern="1200" dirty="0">
                <a:solidFill>
                  <a:schemeClr val="tx1"/>
                </a:solidFill>
                <a:latin typeface="+mn-lt"/>
                <a:ea typeface="+mn-ea"/>
                <a:cs typeface="+mn-cs"/>
              </a:rPr>
              <a:t> (FAQs sobre licença e preço)</a:t>
            </a: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16</a:t>
            </a:fld>
            <a:endParaRPr lang="pt-BR" dirty="0"/>
          </a:p>
        </p:txBody>
      </p:sp>
    </p:spTree>
    <p:extLst>
      <p:ext uri="{BB962C8B-B14F-4D97-AF65-F5344CB8AC3E}">
        <p14:creationId xmlns:p14="http://schemas.microsoft.com/office/powerpoint/2010/main" val="4043333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17</a:t>
            </a:fld>
            <a:endParaRPr lang="pt-BR" dirty="0"/>
          </a:p>
        </p:txBody>
      </p:sp>
    </p:spTree>
    <p:extLst>
      <p:ext uri="{BB962C8B-B14F-4D97-AF65-F5344CB8AC3E}">
        <p14:creationId xmlns:p14="http://schemas.microsoft.com/office/powerpoint/2010/main" val="26483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1" dirty="0"/>
              <a:t>Leitura Complementar:</a:t>
            </a:r>
          </a:p>
          <a:p>
            <a:endParaRPr lang="pt-BR" dirty="0"/>
          </a:p>
          <a:p>
            <a:pPr>
              <a:buFont typeface="Arial" pitchFamily="34" charset="0"/>
              <a:buChar char="•"/>
            </a:pPr>
            <a:r>
              <a:rPr lang="pt-BR" dirty="0"/>
              <a:t> </a:t>
            </a:r>
            <a:r>
              <a:rPr lang="pt-BR" sz="1200" dirty="0">
                <a:hlinkClick r:id="rId3"/>
              </a:rPr>
              <a:t>http://www.microsoft.com/en-us/server-cloud/products/sql-server-editions/</a:t>
            </a:r>
            <a:r>
              <a:rPr lang="pt-BR" sz="1200" dirty="0"/>
              <a:t> (versões</a:t>
            </a:r>
            <a:r>
              <a:rPr lang="pt-BR" sz="1200" baseline="0" dirty="0"/>
              <a:t> do SQL Server)</a:t>
            </a:r>
          </a:p>
          <a:p>
            <a:pPr>
              <a:buFont typeface="Arial" pitchFamily="34" charset="0"/>
              <a:buNone/>
            </a:pPr>
            <a:endParaRPr lang="pt-BR" sz="1200" dirty="0"/>
          </a:p>
          <a:p>
            <a:pPr>
              <a:buFont typeface="Arial" pitchFamily="34" charset="0"/>
              <a:buChar char="•"/>
            </a:pPr>
            <a:r>
              <a:rPr lang="pt-BR" dirty="0"/>
              <a:t> </a:t>
            </a:r>
            <a:r>
              <a:rPr lang="pt-BR" sz="1200" dirty="0">
                <a:hlinkClick r:id="rId4"/>
              </a:rPr>
              <a:t>http://www.microsoft.com/en-us/server-cloud/products/sql-server/Purchasing.aspx</a:t>
            </a:r>
            <a:r>
              <a:rPr lang="pt-BR" sz="1200" dirty="0"/>
              <a:t> (valores atuais de</a:t>
            </a:r>
            <a:r>
              <a:rPr lang="pt-BR" sz="1200" baseline="0" dirty="0"/>
              <a:t> cada versão</a:t>
            </a:r>
            <a:r>
              <a:rPr lang="pt-BR" sz="1200" dirty="0"/>
              <a:t>)</a:t>
            </a:r>
          </a:p>
          <a:p>
            <a:pPr>
              <a:buFont typeface="Arial" pitchFamily="34" charset="0"/>
              <a:buNone/>
            </a:pPr>
            <a:endParaRPr lang="pt-BR" sz="1200" dirty="0"/>
          </a:p>
          <a:p>
            <a:pPr>
              <a:buFont typeface="Arial" pitchFamily="34" charset="0"/>
              <a:buChar char="•"/>
            </a:pPr>
            <a:r>
              <a:rPr lang="pt-BR" dirty="0"/>
              <a:t> </a:t>
            </a:r>
            <a:r>
              <a:rPr lang="pt-BR" sz="1200" u="sng" kern="1200" dirty="0">
                <a:solidFill>
                  <a:schemeClr val="tx1"/>
                </a:solidFill>
                <a:latin typeface="+mn-lt"/>
                <a:ea typeface="+mn-ea"/>
                <a:cs typeface="+mn-cs"/>
                <a:hlinkClick r:id="rId5"/>
              </a:rPr>
              <a:t>http://download.microsoft.com/download/6/6/F/66FF3259-1466-4BBA-A505-2E3DA5B2B1FA/SQL_Server_2014_Licensing_Datasheet.pdf</a:t>
            </a:r>
            <a:r>
              <a:rPr lang="pt-BR" sz="1200" kern="1200" dirty="0">
                <a:solidFill>
                  <a:schemeClr val="tx1"/>
                </a:solidFill>
                <a:latin typeface="+mn-lt"/>
                <a:ea typeface="+mn-ea"/>
                <a:cs typeface="+mn-cs"/>
              </a:rPr>
              <a:t> (FAQs sobre licença e preço)</a:t>
            </a: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18</a:t>
            </a:fld>
            <a:endParaRPr lang="pt-BR" dirty="0"/>
          </a:p>
        </p:txBody>
      </p:sp>
    </p:spTree>
    <p:extLst>
      <p:ext uri="{BB962C8B-B14F-4D97-AF65-F5344CB8AC3E}">
        <p14:creationId xmlns:p14="http://schemas.microsoft.com/office/powerpoint/2010/main" val="990813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1" dirty="0"/>
              <a:t>Leitura Complementar:</a:t>
            </a:r>
          </a:p>
          <a:p>
            <a:endParaRPr lang="pt-BR" dirty="0"/>
          </a:p>
          <a:p>
            <a:pPr>
              <a:buFont typeface="Arial" pitchFamily="34" charset="0"/>
              <a:buChar char="•"/>
            </a:pPr>
            <a:r>
              <a:rPr lang="pt-BR" dirty="0"/>
              <a:t> </a:t>
            </a:r>
            <a:r>
              <a:rPr lang="pt-BR" sz="1200" dirty="0">
                <a:hlinkClick r:id="rId3"/>
              </a:rPr>
              <a:t>http://www.microsoft.com/en-us/server-cloud/products/sql-server-editions/</a:t>
            </a:r>
            <a:r>
              <a:rPr lang="pt-BR" sz="1200" dirty="0"/>
              <a:t> (versões</a:t>
            </a:r>
            <a:r>
              <a:rPr lang="pt-BR" sz="1200" baseline="0" dirty="0"/>
              <a:t> do SQL Server)</a:t>
            </a:r>
          </a:p>
          <a:p>
            <a:pPr>
              <a:buFont typeface="Arial" pitchFamily="34" charset="0"/>
              <a:buNone/>
            </a:pPr>
            <a:endParaRPr lang="pt-BR" sz="1200" dirty="0"/>
          </a:p>
          <a:p>
            <a:pPr>
              <a:buFont typeface="Arial" pitchFamily="34" charset="0"/>
              <a:buChar char="•"/>
            </a:pPr>
            <a:r>
              <a:rPr lang="pt-BR" dirty="0"/>
              <a:t> </a:t>
            </a:r>
            <a:r>
              <a:rPr lang="pt-BR" sz="1200" dirty="0">
                <a:hlinkClick r:id="rId4"/>
              </a:rPr>
              <a:t>http://www.microsoft.com/en-us/server-cloud/products/sql-server/Purchasing.aspx</a:t>
            </a:r>
            <a:r>
              <a:rPr lang="pt-BR" sz="1200" dirty="0"/>
              <a:t> (valores atuais de</a:t>
            </a:r>
            <a:r>
              <a:rPr lang="pt-BR" sz="1200" baseline="0" dirty="0"/>
              <a:t> cada versão</a:t>
            </a:r>
            <a:r>
              <a:rPr lang="pt-BR" sz="1200" dirty="0"/>
              <a:t>)</a:t>
            </a:r>
          </a:p>
          <a:p>
            <a:pPr>
              <a:buFont typeface="Arial" pitchFamily="34" charset="0"/>
              <a:buNone/>
            </a:pPr>
            <a:endParaRPr lang="pt-BR" sz="1200" dirty="0"/>
          </a:p>
          <a:p>
            <a:pPr>
              <a:buFont typeface="Arial" pitchFamily="34" charset="0"/>
              <a:buChar char="•"/>
            </a:pPr>
            <a:r>
              <a:rPr lang="pt-BR" dirty="0"/>
              <a:t> </a:t>
            </a:r>
            <a:r>
              <a:rPr lang="pt-BR" sz="1200" u="sng" kern="1200" dirty="0">
                <a:solidFill>
                  <a:schemeClr val="tx1"/>
                </a:solidFill>
                <a:latin typeface="+mn-lt"/>
                <a:ea typeface="+mn-ea"/>
                <a:cs typeface="+mn-cs"/>
                <a:hlinkClick r:id="rId5"/>
              </a:rPr>
              <a:t>http://download.microsoft.com/download/6/6/F/66FF3259-1466-4BBA-A505-2E3DA5B2B1FA/SQL_Server_2014_Licensing_Datasheet.pdf</a:t>
            </a:r>
            <a:r>
              <a:rPr lang="pt-BR" sz="1200" kern="1200" dirty="0">
                <a:solidFill>
                  <a:schemeClr val="tx1"/>
                </a:solidFill>
                <a:latin typeface="+mn-lt"/>
                <a:ea typeface="+mn-ea"/>
                <a:cs typeface="+mn-cs"/>
              </a:rPr>
              <a:t> (FAQs sobre licença e preço)</a:t>
            </a: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19</a:t>
            </a:fld>
            <a:endParaRPr lang="pt-BR" dirty="0"/>
          </a:p>
        </p:txBody>
      </p:sp>
    </p:spTree>
    <p:extLst>
      <p:ext uri="{BB962C8B-B14F-4D97-AF65-F5344CB8AC3E}">
        <p14:creationId xmlns:p14="http://schemas.microsoft.com/office/powerpoint/2010/main" val="1351043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a:t>Site Fabrício Lima – Soluções</a:t>
            </a:r>
            <a:r>
              <a:rPr lang="pt-BR" b="1" baseline="0" dirty="0"/>
              <a:t> em Banco de Dados:</a:t>
            </a:r>
          </a:p>
          <a:p>
            <a:pPr marL="0" marR="0" indent="0" algn="l" defTabSz="914400" rtl="0" eaLnBrk="1" fontAlgn="auto" latinLnBrk="0" hangingPunct="1">
              <a:lnSpc>
                <a:spcPct val="100000"/>
              </a:lnSpc>
              <a:spcBef>
                <a:spcPts val="0"/>
              </a:spcBef>
              <a:spcAft>
                <a:spcPts val="0"/>
              </a:spcAft>
              <a:buClrTx/>
              <a:buSzTx/>
              <a:buFontTx/>
              <a:buNone/>
              <a:tabLst/>
              <a:defRPr/>
            </a:pPr>
            <a:endParaRPr lang="pt-BR" b="1" baseline="0" dirty="0"/>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b="1" baseline="0" dirty="0"/>
              <a:t> </a:t>
            </a:r>
            <a:r>
              <a:rPr lang="pt-BR" sz="2800" dirty="0">
                <a:solidFill>
                  <a:srgbClr val="002060"/>
                </a:solidFill>
                <a:hlinkClick r:id="rId3"/>
              </a:rPr>
              <a:t>http://www.fabriciolima.net/blog/consultoria-remota/</a:t>
            </a: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2</a:t>
            </a:fld>
            <a:endParaRPr lang="pt-BR" dirty="0"/>
          </a:p>
        </p:txBody>
      </p:sp>
    </p:spTree>
    <p:extLst>
      <p:ext uri="{BB962C8B-B14F-4D97-AF65-F5344CB8AC3E}">
        <p14:creationId xmlns:p14="http://schemas.microsoft.com/office/powerpoint/2010/main" val="1059892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1" dirty="0"/>
              <a:t>Leitura Complementar:</a:t>
            </a:r>
          </a:p>
          <a:p>
            <a:endParaRPr lang="pt-BR" dirty="0"/>
          </a:p>
          <a:p>
            <a:pPr>
              <a:buFont typeface="Arial" pitchFamily="34" charset="0"/>
              <a:buChar char="•"/>
            </a:pPr>
            <a:r>
              <a:rPr lang="pt-BR" dirty="0"/>
              <a:t> </a:t>
            </a:r>
            <a:r>
              <a:rPr lang="pt-BR" sz="1200" dirty="0">
                <a:hlinkClick r:id="rId3"/>
              </a:rPr>
              <a:t>http://www.microsoft.com/en-us/server-cloud/products/sql-server-editions/</a:t>
            </a:r>
            <a:r>
              <a:rPr lang="pt-BR" sz="1200" dirty="0"/>
              <a:t> (versões</a:t>
            </a:r>
            <a:r>
              <a:rPr lang="pt-BR" sz="1200" baseline="0" dirty="0"/>
              <a:t> do SQL Server)</a:t>
            </a:r>
          </a:p>
          <a:p>
            <a:pPr>
              <a:buFont typeface="Arial" pitchFamily="34" charset="0"/>
              <a:buNone/>
            </a:pPr>
            <a:endParaRPr lang="pt-BR" sz="1200" dirty="0"/>
          </a:p>
          <a:p>
            <a:pPr>
              <a:buFont typeface="Arial" pitchFamily="34" charset="0"/>
              <a:buChar char="•"/>
            </a:pPr>
            <a:r>
              <a:rPr lang="pt-BR" dirty="0"/>
              <a:t> </a:t>
            </a:r>
            <a:r>
              <a:rPr lang="pt-BR" sz="1200" dirty="0">
                <a:hlinkClick r:id="rId4"/>
              </a:rPr>
              <a:t>http://www.microsoft.com/en-us/server-cloud/products/sql-server/Purchasing.aspx</a:t>
            </a:r>
            <a:r>
              <a:rPr lang="pt-BR" sz="1200" dirty="0"/>
              <a:t> (valores atuais de</a:t>
            </a:r>
            <a:r>
              <a:rPr lang="pt-BR" sz="1200" baseline="0" dirty="0"/>
              <a:t> cada versão</a:t>
            </a:r>
            <a:r>
              <a:rPr lang="pt-BR" sz="1200" dirty="0"/>
              <a:t>)</a:t>
            </a:r>
          </a:p>
          <a:p>
            <a:pPr>
              <a:buFont typeface="Arial" pitchFamily="34" charset="0"/>
              <a:buNone/>
            </a:pPr>
            <a:endParaRPr lang="pt-BR" sz="1200" dirty="0"/>
          </a:p>
          <a:p>
            <a:pPr>
              <a:buFont typeface="Arial" pitchFamily="34" charset="0"/>
              <a:buChar char="•"/>
            </a:pPr>
            <a:r>
              <a:rPr lang="pt-BR" dirty="0"/>
              <a:t> </a:t>
            </a:r>
            <a:r>
              <a:rPr lang="pt-BR" sz="1200" u="sng" kern="1200" dirty="0">
                <a:solidFill>
                  <a:schemeClr val="tx1"/>
                </a:solidFill>
                <a:latin typeface="+mn-lt"/>
                <a:ea typeface="+mn-ea"/>
                <a:cs typeface="+mn-cs"/>
                <a:hlinkClick r:id="rId5"/>
              </a:rPr>
              <a:t>http://download.microsoft.com/download/6/6/F/66FF3259-1466-4BBA-A505-2E3DA5B2B1FA/SQL_Server_2014_Licensing_Datasheet.pdf</a:t>
            </a:r>
            <a:r>
              <a:rPr lang="pt-BR" sz="1200" kern="1200" dirty="0">
                <a:solidFill>
                  <a:schemeClr val="tx1"/>
                </a:solidFill>
                <a:latin typeface="+mn-lt"/>
                <a:ea typeface="+mn-ea"/>
                <a:cs typeface="+mn-cs"/>
              </a:rPr>
              <a:t> (FAQs sobre licença e preço)</a:t>
            </a:r>
          </a:p>
          <a:p>
            <a:pPr>
              <a:buFont typeface="Arial" pitchFamily="34" charset="0"/>
              <a:buChar char="•"/>
            </a:pPr>
            <a:endParaRPr lang="pt-BR" sz="1200" kern="1200" dirty="0">
              <a:solidFill>
                <a:schemeClr val="tx1"/>
              </a:solidFill>
              <a:latin typeface="+mn-lt"/>
              <a:ea typeface="+mn-ea"/>
              <a:cs typeface="+mn-cs"/>
            </a:endParaRPr>
          </a:p>
          <a:p>
            <a:pPr>
              <a:buFont typeface="Arial" pitchFamily="34" charset="0"/>
              <a:buChar char="•"/>
            </a:pPr>
            <a:r>
              <a:rPr lang="pt-BR" sz="1200" kern="1200" dirty="0">
                <a:solidFill>
                  <a:schemeClr val="tx1"/>
                </a:solidFill>
                <a:latin typeface="+mn-lt"/>
                <a:ea typeface="+mn-ea"/>
                <a:cs typeface="+mn-cs"/>
              </a:rPr>
              <a:t>Guia de licenciamento do SQL Server 2016:</a:t>
            </a:r>
            <a:br>
              <a:rPr lang="pt-BR" sz="1200" kern="1200" dirty="0">
                <a:solidFill>
                  <a:schemeClr val="tx1"/>
                </a:solidFill>
                <a:latin typeface="+mn-lt"/>
                <a:ea typeface="+mn-ea"/>
                <a:cs typeface="+mn-cs"/>
              </a:rPr>
            </a:br>
            <a:r>
              <a:rPr lang="pt-BR" sz="1200" kern="1200" baseline="0" dirty="0">
                <a:solidFill>
                  <a:schemeClr val="tx1"/>
                </a:solidFill>
                <a:latin typeface="+mn-lt"/>
                <a:ea typeface="+mn-ea"/>
                <a:cs typeface="+mn-cs"/>
              </a:rPr>
              <a:t>      </a:t>
            </a:r>
            <a:r>
              <a:rPr lang="pt-BR" dirty="0"/>
              <a:t>http://download.microsoft.com/download/9/C/6/9C6EB70A-8D52-48F4-9F04-08970411B7A3/SQL_Server_2016_Licensing_Guide_EN_US.pdf</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200" kern="1200" dirty="0">
                <a:solidFill>
                  <a:schemeClr val="tx1"/>
                </a:solidFill>
                <a:latin typeface="+mn-lt"/>
                <a:ea typeface="+mn-ea"/>
                <a:cs typeface="+mn-cs"/>
              </a:rPr>
              <a:t>Guia de licenciamento do SQL Server 2016 Virtualizado:</a:t>
            </a:r>
          </a:p>
          <a:p>
            <a:pPr>
              <a:buFont typeface="Arial" pitchFamily="34" charset="0"/>
              <a:buNone/>
            </a:pPr>
            <a:r>
              <a:rPr lang="pt-BR" baseline="0" dirty="0"/>
              <a:t>      </a:t>
            </a:r>
            <a:r>
              <a:rPr lang="pt-BR" dirty="0"/>
              <a:t>http://download.microsoft.com/download/F/0/B/F0B45CDB-C219-47C1-A113-28BC0F5169D1/SQL_Server_2016_Virtualization_Licensing_Guide_EN_US.pdf</a:t>
            </a:r>
          </a:p>
          <a:p>
            <a:pPr>
              <a:buFont typeface="Arial" pitchFamily="34" charset="0"/>
              <a:buChar char="•"/>
            </a:pPr>
            <a:endParaRPr lang="pt-BR" dirty="0"/>
          </a:p>
          <a:p>
            <a:pPr>
              <a:buFont typeface="Arial" pitchFamily="34" charset="0"/>
              <a:buChar char="•"/>
            </a:pPr>
            <a:endParaRPr lang="pt-BR" dirty="0"/>
          </a:p>
          <a:p>
            <a:pPr>
              <a:buFont typeface="Arial" pitchFamily="34" charset="0"/>
              <a:buChar char="•"/>
            </a:pP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20</a:t>
            </a:fld>
            <a:endParaRPr lang="pt-BR" dirty="0"/>
          </a:p>
        </p:txBody>
      </p:sp>
    </p:spTree>
    <p:extLst>
      <p:ext uri="{BB962C8B-B14F-4D97-AF65-F5344CB8AC3E}">
        <p14:creationId xmlns:p14="http://schemas.microsoft.com/office/powerpoint/2010/main" val="4232129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1" dirty="0"/>
              <a:t>Leitura Complementar:</a:t>
            </a:r>
          </a:p>
          <a:p>
            <a:endParaRPr lang="pt-BR" dirty="0"/>
          </a:p>
          <a:p>
            <a:br>
              <a:rPr lang="pt-BR" sz="2400" dirty="0"/>
            </a:br>
            <a:r>
              <a:rPr lang="pt-BR" sz="2400" dirty="0"/>
              <a:t>SQL Server 2016:</a:t>
            </a:r>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2400" dirty="0"/>
              <a:t>https://msdn.microsoft.com/en-us/library/cc645993.aspx</a:t>
            </a:r>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sz="2400"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21</a:t>
            </a:fld>
            <a:endParaRPr lang="pt-BR" dirty="0"/>
          </a:p>
        </p:txBody>
      </p:sp>
    </p:spTree>
    <p:extLst>
      <p:ext uri="{BB962C8B-B14F-4D97-AF65-F5344CB8AC3E}">
        <p14:creationId xmlns:p14="http://schemas.microsoft.com/office/powerpoint/2010/main" val="2860040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buFont typeface="Arial" pitchFamily="34" charset="0"/>
              <a:buNone/>
            </a:pPr>
            <a:r>
              <a:rPr lang="pt-BR" sz="1200" kern="1200" dirty="0">
                <a:solidFill>
                  <a:schemeClr val="tx1"/>
                </a:solidFill>
                <a:latin typeface="+mn-lt"/>
                <a:ea typeface="+mn-ea"/>
                <a:cs typeface="+mn-cs"/>
              </a:rPr>
              <a:t>Leitura Complementar:</a:t>
            </a:r>
          </a:p>
          <a:p>
            <a:pPr>
              <a:buFont typeface="Arial" pitchFamily="34" charset="0"/>
              <a:buChar char="•"/>
            </a:pPr>
            <a:endParaRPr lang="pt-BR" sz="1200" kern="1200" dirty="0">
              <a:solidFill>
                <a:schemeClr val="tx1"/>
              </a:solidFill>
              <a:latin typeface="+mn-lt"/>
              <a:ea typeface="+mn-ea"/>
              <a:cs typeface="+mn-cs"/>
            </a:endParaRPr>
          </a:p>
          <a:p>
            <a:pPr>
              <a:buFont typeface="Arial" pitchFamily="34" charset="0"/>
              <a:buChar char="•"/>
            </a:pPr>
            <a:r>
              <a:rPr lang="pt-BR" sz="1200" kern="1200" dirty="0">
                <a:solidFill>
                  <a:schemeClr val="tx1"/>
                </a:solidFill>
                <a:latin typeface="+mn-lt"/>
                <a:ea typeface="+mn-ea"/>
                <a:cs typeface="+mn-cs"/>
              </a:rPr>
              <a:t>Guia de licenciamento do SQL Server 2016:</a:t>
            </a:r>
            <a:br>
              <a:rPr lang="pt-BR" sz="1200" kern="1200" dirty="0">
                <a:solidFill>
                  <a:schemeClr val="tx1"/>
                </a:solidFill>
                <a:latin typeface="+mn-lt"/>
                <a:ea typeface="+mn-ea"/>
                <a:cs typeface="+mn-cs"/>
              </a:rPr>
            </a:br>
            <a:r>
              <a:rPr lang="pt-BR" sz="1200" kern="1200" baseline="0" dirty="0">
                <a:solidFill>
                  <a:schemeClr val="tx1"/>
                </a:solidFill>
                <a:latin typeface="+mn-lt"/>
                <a:ea typeface="+mn-ea"/>
                <a:cs typeface="+mn-cs"/>
              </a:rPr>
              <a:t>      </a:t>
            </a:r>
            <a:r>
              <a:rPr lang="pt-BR" dirty="0"/>
              <a:t>http://download.microsoft.com/download/9/C/6/9C6EB70A-8D52-48F4-9F04-08970411B7A3/SQL_Server_2016_Licensing_Guide_EN_US.pdf</a:t>
            </a:r>
          </a:p>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22</a:t>
            </a:fld>
            <a:endParaRPr lang="pt-BR" dirty="0"/>
          </a:p>
        </p:txBody>
      </p:sp>
    </p:spTree>
    <p:extLst>
      <p:ext uri="{BB962C8B-B14F-4D97-AF65-F5344CB8AC3E}">
        <p14:creationId xmlns:p14="http://schemas.microsoft.com/office/powerpoint/2010/main" val="1483266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buFont typeface="Arial" pitchFamily="34" charset="0"/>
              <a:buNone/>
            </a:pPr>
            <a:r>
              <a:rPr lang="pt-BR" sz="1200" kern="1200" dirty="0">
                <a:solidFill>
                  <a:schemeClr val="tx1"/>
                </a:solidFill>
                <a:latin typeface="+mn-lt"/>
                <a:ea typeface="+mn-ea"/>
                <a:cs typeface="+mn-cs"/>
              </a:rPr>
              <a:t>Leitura Complementar:</a:t>
            </a:r>
          </a:p>
          <a:p>
            <a:pPr>
              <a:buFont typeface="Arial" pitchFamily="34" charset="0"/>
              <a:buChar char="•"/>
            </a:pPr>
            <a:endParaRPr lang="pt-BR" sz="1200" kern="1200" dirty="0">
              <a:solidFill>
                <a:schemeClr val="tx1"/>
              </a:solidFill>
              <a:latin typeface="+mn-lt"/>
              <a:ea typeface="+mn-ea"/>
              <a:cs typeface="+mn-cs"/>
            </a:endParaRPr>
          </a:p>
          <a:p>
            <a:pPr>
              <a:buFont typeface="Arial" pitchFamily="34" charset="0"/>
              <a:buChar char="•"/>
            </a:pPr>
            <a:r>
              <a:rPr lang="pt-BR" sz="1200" kern="1200" dirty="0">
                <a:solidFill>
                  <a:schemeClr val="tx1"/>
                </a:solidFill>
                <a:latin typeface="+mn-lt"/>
                <a:ea typeface="+mn-ea"/>
                <a:cs typeface="+mn-cs"/>
              </a:rPr>
              <a:t>Guia de licenciamento do SQL Server 2016:</a:t>
            </a:r>
            <a:br>
              <a:rPr lang="pt-BR" sz="1200" kern="1200" dirty="0">
                <a:solidFill>
                  <a:schemeClr val="tx1"/>
                </a:solidFill>
                <a:latin typeface="+mn-lt"/>
                <a:ea typeface="+mn-ea"/>
                <a:cs typeface="+mn-cs"/>
              </a:rPr>
            </a:br>
            <a:r>
              <a:rPr lang="pt-BR" sz="1200" kern="1200" baseline="0" dirty="0">
                <a:solidFill>
                  <a:schemeClr val="tx1"/>
                </a:solidFill>
                <a:latin typeface="+mn-lt"/>
                <a:ea typeface="+mn-ea"/>
                <a:cs typeface="+mn-cs"/>
              </a:rPr>
              <a:t>      </a:t>
            </a:r>
            <a:r>
              <a:rPr lang="pt-BR" dirty="0"/>
              <a:t>http://download.microsoft.com/download/9/C/6/9C6EB70A-8D52-48F4-9F04-08970411B7A3/SQL_Server_2016_Licensing_Guide_EN_US.pdf</a:t>
            </a:r>
          </a:p>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23</a:t>
            </a:fld>
            <a:endParaRPr lang="pt-BR" dirty="0"/>
          </a:p>
        </p:txBody>
      </p:sp>
    </p:spTree>
    <p:extLst>
      <p:ext uri="{BB962C8B-B14F-4D97-AF65-F5344CB8AC3E}">
        <p14:creationId xmlns:p14="http://schemas.microsoft.com/office/powerpoint/2010/main" val="2352088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24</a:t>
            </a:fld>
            <a:endParaRPr lang="pt-BR" dirty="0"/>
          </a:p>
        </p:txBody>
      </p:sp>
    </p:spTree>
    <p:extLst>
      <p:ext uri="{BB962C8B-B14F-4D97-AF65-F5344CB8AC3E}">
        <p14:creationId xmlns:p14="http://schemas.microsoft.com/office/powerpoint/2010/main" val="3148036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1" dirty="0"/>
              <a:t>Leitura Complementar:</a:t>
            </a:r>
          </a:p>
          <a:p>
            <a:endParaRPr lang="pt-BR" dirty="0"/>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 https://www.brentozar.com/archive/2009/02/when-should-you-put-data-and-logs-on-the-same-drive/</a:t>
            </a:r>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2400" dirty="0"/>
              <a:t>https://en.wikipedia.org/wiki/RAID</a:t>
            </a:r>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2400" dirty="0"/>
              <a:t>https://en.wikipedia.org/wiki/Standard_RAID_levels</a:t>
            </a:r>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26</a:t>
            </a:fld>
            <a:endParaRPr lang="pt-BR" dirty="0"/>
          </a:p>
        </p:txBody>
      </p:sp>
    </p:spTree>
    <p:extLst>
      <p:ext uri="{BB962C8B-B14F-4D97-AF65-F5344CB8AC3E}">
        <p14:creationId xmlns:p14="http://schemas.microsoft.com/office/powerpoint/2010/main" val="1367233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lnSpcReduction="10000"/>
          </a:bodyPr>
          <a:lstStyle/>
          <a:p>
            <a:r>
              <a:rPr lang="pt-BR" b="1" dirty="0"/>
              <a:t>Leitura Complementar:</a:t>
            </a:r>
          </a:p>
          <a:p>
            <a:endParaRPr lang="pt-BR" dirty="0"/>
          </a:p>
          <a:p>
            <a:r>
              <a:rPr lang="pt-BR" b="1" dirty="0" err="1"/>
              <a:t>Collation</a:t>
            </a:r>
            <a:r>
              <a:rPr lang="pt-BR" b="1" dirty="0"/>
              <a:t>:</a:t>
            </a:r>
          </a:p>
          <a:p>
            <a:endParaRPr lang="pt-BR" b="1" dirty="0"/>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 </a:t>
            </a:r>
            <a:r>
              <a:rPr lang="pt-BR" sz="2400" dirty="0">
                <a:hlinkClick r:id="rId3"/>
              </a:rPr>
              <a:t>http://sqlmag.com/blog/forcing-collation-where-clause-22-jun-2011</a:t>
            </a:r>
            <a:endParaRPr lang="pt-BR" sz="2400" dirty="0"/>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sz="2400" dirty="0"/>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200" kern="1200" dirty="0">
                <a:solidFill>
                  <a:schemeClr val="tx1"/>
                </a:solidFill>
                <a:effectLst/>
                <a:latin typeface="+mn-lt"/>
                <a:ea typeface="+mn-ea"/>
                <a:cs typeface="+mn-cs"/>
              </a:rPr>
              <a:t> </a:t>
            </a:r>
            <a:r>
              <a:rPr lang="pt-BR" sz="1200" dirty="0">
                <a:solidFill>
                  <a:srgbClr val="002060"/>
                </a:solidFill>
                <a:hlinkClick r:id="rId4"/>
              </a:rPr>
              <a:t>http://weblogs.sqlteam.com/dang/archive/2009/07/26/Collation-Hell-Part-1.aspx</a:t>
            </a:r>
            <a:endParaRPr lang="pt-BR" sz="1200" dirty="0">
              <a:solidFill>
                <a:srgbClr val="002060"/>
              </a:solidFill>
            </a:endParaRPr>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200" kern="1200" dirty="0">
                <a:solidFill>
                  <a:schemeClr val="tx1"/>
                </a:solidFill>
                <a:effectLst/>
                <a:latin typeface="+mn-lt"/>
                <a:ea typeface="+mn-ea"/>
                <a:cs typeface="+mn-cs"/>
              </a:rPr>
              <a:t> </a:t>
            </a:r>
            <a:r>
              <a:rPr lang="pt-BR" sz="1200" dirty="0">
                <a:hlinkClick r:id="rId5"/>
              </a:rPr>
              <a:t>https://blogs.msdn.microsoft.com/qingsongyao/2009/04/06/sql-servers-binary-collations/</a:t>
            </a:r>
            <a:endParaRPr lang="pt-BR" sz="1200" dirty="0"/>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200" kern="120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hlinkClick r:id="rId6"/>
              </a:rPr>
              <a:t>https://gustavomaiaaguiar.wordpress.com/2008/10/12/como-resolver-problemas-relacionados-a-conflitos-de-collation/</a:t>
            </a:r>
            <a:endParaRPr lang="pt-BR" sz="1200" b="0" i="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sz="1200" b="0" i="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200" b="0" i="0" kern="120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hlinkClick r:id="rId7"/>
              </a:rPr>
              <a:t>https://imasters.com.br/artigo/262/sql-server/character-set-sort-order-e-collation/?trace=1519021197&amp;source=single</a:t>
            </a:r>
            <a:endParaRPr lang="pt-BR" sz="120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27</a:t>
            </a:fld>
            <a:endParaRPr lang="pt-BR" dirty="0"/>
          </a:p>
        </p:txBody>
      </p:sp>
    </p:spTree>
    <p:extLst>
      <p:ext uri="{BB962C8B-B14F-4D97-AF65-F5344CB8AC3E}">
        <p14:creationId xmlns:p14="http://schemas.microsoft.com/office/powerpoint/2010/main" val="792031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28</a:t>
            </a:fld>
            <a:endParaRPr lang="pt-BR" dirty="0"/>
          </a:p>
        </p:txBody>
      </p:sp>
    </p:spTree>
    <p:extLst>
      <p:ext uri="{BB962C8B-B14F-4D97-AF65-F5344CB8AC3E}">
        <p14:creationId xmlns:p14="http://schemas.microsoft.com/office/powerpoint/2010/main" val="1797833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sz="2400"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29</a:t>
            </a:fld>
            <a:endParaRPr lang="pt-BR" dirty="0"/>
          </a:p>
        </p:txBody>
      </p:sp>
    </p:spTree>
    <p:extLst>
      <p:ext uri="{BB962C8B-B14F-4D97-AF65-F5344CB8AC3E}">
        <p14:creationId xmlns:p14="http://schemas.microsoft.com/office/powerpoint/2010/main" val="3769103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b="1" dirty="0"/>
              <a:t>Leitura Complementar:</a:t>
            </a:r>
          </a:p>
          <a:p>
            <a:endParaRPr lang="pt-BR"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 </a:t>
            </a:r>
            <a:r>
              <a:rPr lang="pt-BR" dirty="0">
                <a:hlinkClick r:id="rId3"/>
              </a:rPr>
              <a:t>http://www.mssqltips.com/sqlservertip/3244/quick-guide-to-installing-sql-server-2014/</a:t>
            </a:r>
            <a:endParaRPr lang="pt-BR"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 https://luanmorenodba.wordpress.com/2016/01/12/resolvendo-net-framework-no-windows-server-2012-r2-instalao-sql-server-2012-2014-2016/</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32</a:t>
            </a:fld>
            <a:endParaRPr lang="pt-BR" dirty="0"/>
          </a:p>
        </p:txBody>
      </p:sp>
    </p:spTree>
    <p:extLst>
      <p:ext uri="{BB962C8B-B14F-4D97-AF65-F5344CB8AC3E}">
        <p14:creationId xmlns:p14="http://schemas.microsoft.com/office/powerpoint/2010/main" val="330603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a:t>Site Fabrício Lima – Soluções</a:t>
            </a:r>
            <a:r>
              <a:rPr lang="pt-BR" b="1" baseline="0" dirty="0"/>
              <a:t> em Banco de Dados:</a:t>
            </a:r>
          </a:p>
          <a:p>
            <a:pPr marL="0" marR="0" indent="0" algn="l" defTabSz="914400" rtl="0" eaLnBrk="1" fontAlgn="auto" latinLnBrk="0" hangingPunct="1">
              <a:lnSpc>
                <a:spcPct val="100000"/>
              </a:lnSpc>
              <a:spcBef>
                <a:spcPts val="0"/>
              </a:spcBef>
              <a:spcAft>
                <a:spcPts val="0"/>
              </a:spcAft>
              <a:buClrTx/>
              <a:buSzTx/>
              <a:buFontTx/>
              <a:buNone/>
              <a:tabLst/>
              <a:defRPr/>
            </a:pPr>
            <a:endParaRPr lang="pt-BR" b="1" baseline="0" dirty="0"/>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b="1" baseline="0" dirty="0"/>
              <a:t> </a:t>
            </a:r>
            <a:r>
              <a:rPr lang="pt-BR" sz="2800" dirty="0">
                <a:solidFill>
                  <a:srgbClr val="002060"/>
                </a:solidFill>
                <a:hlinkClick r:id="rId3"/>
              </a:rPr>
              <a:t>http://www.fabriciolima.net/blog/consultoria-remota/</a:t>
            </a: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3</a:t>
            </a:fld>
            <a:endParaRPr lang="pt-BR" dirty="0"/>
          </a:p>
        </p:txBody>
      </p:sp>
    </p:spTree>
    <p:extLst>
      <p:ext uri="{BB962C8B-B14F-4D97-AF65-F5344CB8AC3E}">
        <p14:creationId xmlns:p14="http://schemas.microsoft.com/office/powerpoint/2010/main" val="853009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Normalmente já vem um</a:t>
            </a:r>
            <a:r>
              <a:rPr lang="pt-BR" baseline="0" dirty="0"/>
              <a:t> </a:t>
            </a:r>
            <a:r>
              <a:rPr lang="pt-BR" baseline="0" dirty="0" err="1"/>
              <a:t>product</a:t>
            </a:r>
            <a:r>
              <a:rPr lang="pt-BR" baseline="0" dirty="0"/>
              <a:t> </a:t>
            </a:r>
            <a:r>
              <a:rPr lang="pt-BR" baseline="0" dirty="0" err="1"/>
              <a:t>key</a:t>
            </a:r>
            <a:r>
              <a:rPr lang="pt-BR" baseline="0" dirty="0"/>
              <a:t> na ISO que você baixou para instalar o SQL Server.</a:t>
            </a: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34</a:t>
            </a:fld>
            <a:endParaRPr lang="pt-BR" dirty="0"/>
          </a:p>
        </p:txBody>
      </p:sp>
    </p:spTree>
    <p:extLst>
      <p:ext uri="{BB962C8B-B14F-4D97-AF65-F5344CB8AC3E}">
        <p14:creationId xmlns:p14="http://schemas.microsoft.com/office/powerpoint/2010/main" val="3488074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35</a:t>
            </a:fld>
            <a:endParaRPr lang="pt-BR" dirty="0"/>
          </a:p>
        </p:txBody>
      </p:sp>
    </p:spTree>
    <p:extLst>
      <p:ext uri="{BB962C8B-B14F-4D97-AF65-F5344CB8AC3E}">
        <p14:creationId xmlns:p14="http://schemas.microsoft.com/office/powerpoint/2010/main" val="1160136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36</a:t>
            </a:fld>
            <a:endParaRPr lang="pt-BR" dirty="0"/>
          </a:p>
        </p:txBody>
      </p:sp>
    </p:spTree>
    <p:extLst>
      <p:ext uri="{BB962C8B-B14F-4D97-AF65-F5344CB8AC3E}">
        <p14:creationId xmlns:p14="http://schemas.microsoft.com/office/powerpoint/2010/main" val="4196743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Problema de conexão com a internet. Pode ignorar.</a:t>
            </a:r>
          </a:p>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37</a:t>
            </a:fld>
            <a:endParaRPr lang="pt-BR" dirty="0"/>
          </a:p>
        </p:txBody>
      </p:sp>
    </p:spTree>
    <p:extLst>
      <p:ext uri="{BB962C8B-B14F-4D97-AF65-F5344CB8AC3E}">
        <p14:creationId xmlns:p14="http://schemas.microsoft.com/office/powerpoint/2010/main" val="697006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Esse </a:t>
            </a:r>
            <a:r>
              <a:rPr lang="pt-BR" dirty="0" err="1"/>
              <a:t>warning</a:t>
            </a:r>
            <a:r>
              <a:rPr lang="pt-BR" dirty="0"/>
              <a:t> é devido a conexão com a internet da</a:t>
            </a:r>
            <a:r>
              <a:rPr lang="pt-BR" baseline="0" dirty="0"/>
              <a:t> VM do SQL. Pode ignorar.</a:t>
            </a:r>
            <a:endParaRPr lang="pt-BR" dirty="0"/>
          </a:p>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38</a:t>
            </a:fld>
            <a:endParaRPr lang="pt-BR" dirty="0"/>
          </a:p>
        </p:txBody>
      </p:sp>
    </p:spTree>
    <p:extLst>
      <p:ext uri="{BB962C8B-B14F-4D97-AF65-F5344CB8AC3E}">
        <p14:creationId xmlns:p14="http://schemas.microsoft.com/office/powerpoint/2010/main" val="894905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0000" lnSpcReduction="20000"/>
          </a:bodyPr>
          <a:lstStyle/>
          <a:p>
            <a:r>
              <a:rPr lang="pt-BR" b="1" dirty="0" err="1"/>
              <a:t>Instance</a:t>
            </a:r>
            <a:r>
              <a:rPr lang="pt-BR" b="1" dirty="0"/>
              <a:t> </a:t>
            </a:r>
            <a:r>
              <a:rPr lang="pt-BR" b="1" dirty="0" err="1"/>
              <a:t>Feature</a:t>
            </a:r>
            <a:endParaRPr lang="pt-BR" b="1" dirty="0"/>
          </a:p>
          <a:p>
            <a:endParaRPr lang="pt-BR" b="1" dirty="0"/>
          </a:p>
          <a:p>
            <a:r>
              <a:rPr lang="pt-BR" b="1" dirty="0"/>
              <a:t>SQL Server </a:t>
            </a:r>
            <a:r>
              <a:rPr lang="pt-BR" b="1" dirty="0" err="1"/>
              <a:t>Replication</a:t>
            </a:r>
            <a:r>
              <a:rPr lang="pt-BR" b="1" dirty="0"/>
              <a:t> - </a:t>
            </a:r>
            <a:r>
              <a:rPr lang="pt-BR" b="0" dirty="0"/>
              <a:t>Funcionalidade de replicação do SQL Server.</a:t>
            </a:r>
          </a:p>
          <a:p>
            <a:r>
              <a:rPr lang="pt-BR" b="0" dirty="0"/>
              <a:t>http://www.sqlservercentral.com/stairway/72401/</a:t>
            </a:r>
          </a:p>
          <a:p>
            <a:endParaRPr lang="pt-BR" b="1" dirty="0"/>
          </a:p>
          <a:p>
            <a:r>
              <a:rPr lang="pt-BR" b="1" dirty="0"/>
              <a:t>R Services (</a:t>
            </a:r>
            <a:r>
              <a:rPr lang="pt-BR" b="1" dirty="0" err="1"/>
              <a:t>In-Database</a:t>
            </a:r>
            <a:r>
              <a:rPr lang="pt-BR" b="1" dirty="0"/>
              <a:t>) - </a:t>
            </a:r>
            <a:r>
              <a:rPr lang="pt-BR" b="0" dirty="0"/>
              <a:t>R </a:t>
            </a:r>
            <a:r>
              <a:rPr lang="pt-BR" b="0" dirty="0" err="1"/>
              <a:t>has</a:t>
            </a:r>
            <a:r>
              <a:rPr lang="pt-BR" b="0" dirty="0"/>
              <a:t> </a:t>
            </a:r>
            <a:r>
              <a:rPr lang="pt-BR" b="0" dirty="0" err="1"/>
              <a:t>emerged</a:t>
            </a:r>
            <a:r>
              <a:rPr lang="pt-BR" b="0" dirty="0"/>
              <a:t> as </a:t>
            </a:r>
            <a:r>
              <a:rPr lang="pt-BR" b="0" dirty="0" err="1"/>
              <a:t>the</a:t>
            </a:r>
            <a:r>
              <a:rPr lang="pt-BR" b="0" dirty="0"/>
              <a:t> </a:t>
            </a:r>
            <a:r>
              <a:rPr lang="pt-BR" b="0" dirty="0" err="1"/>
              <a:t>most</a:t>
            </a:r>
            <a:r>
              <a:rPr lang="pt-BR" b="0" dirty="0"/>
              <a:t> popular software for mining data, </a:t>
            </a:r>
            <a:r>
              <a:rPr lang="pt-BR" b="0" dirty="0" err="1"/>
              <a:t>uncovering</a:t>
            </a:r>
            <a:r>
              <a:rPr lang="pt-BR" b="0" dirty="0"/>
              <a:t> new insights </a:t>
            </a:r>
            <a:r>
              <a:rPr lang="pt-BR" b="0" dirty="0" err="1"/>
              <a:t>and</a:t>
            </a:r>
            <a:r>
              <a:rPr lang="pt-BR" b="0" dirty="0"/>
              <a:t> </a:t>
            </a:r>
            <a:r>
              <a:rPr lang="pt-BR" b="0" dirty="0" err="1"/>
              <a:t>making</a:t>
            </a:r>
            <a:r>
              <a:rPr lang="pt-BR" b="0" dirty="0"/>
              <a:t> </a:t>
            </a:r>
            <a:r>
              <a:rPr lang="pt-BR" b="0" dirty="0" err="1"/>
              <a:t>predictions</a:t>
            </a:r>
            <a:r>
              <a:rPr lang="pt-BR" b="0" dirty="0"/>
              <a:t>. </a:t>
            </a:r>
          </a:p>
          <a:p>
            <a:endParaRPr lang="pt-BR" b="0" dirty="0"/>
          </a:p>
          <a:p>
            <a:r>
              <a:rPr lang="pt-BR" b="0" dirty="0"/>
              <a:t>https://blogs.technet.microsoft.com/dataplatforminsider/2016/03/29/in-database-advanced-analytics-with-r-in-sql-server-2016/</a:t>
            </a:r>
          </a:p>
          <a:p>
            <a:endParaRPr lang="pt-BR" b="1" dirty="0"/>
          </a:p>
          <a:p>
            <a:r>
              <a:rPr lang="pt-BR" b="1" dirty="0" err="1"/>
              <a:t>Full-Text</a:t>
            </a:r>
            <a:r>
              <a:rPr lang="pt-BR" b="1" dirty="0"/>
              <a:t> </a:t>
            </a:r>
            <a:r>
              <a:rPr lang="pt-BR" b="1" dirty="0" err="1"/>
              <a:t>and</a:t>
            </a:r>
            <a:r>
              <a:rPr lang="pt-BR" b="1" dirty="0"/>
              <a:t> </a:t>
            </a:r>
            <a:r>
              <a:rPr lang="pt-BR" b="1" dirty="0" err="1"/>
              <a:t>Semantic</a:t>
            </a:r>
            <a:r>
              <a:rPr lang="pt-BR" b="1" dirty="0"/>
              <a:t> </a:t>
            </a:r>
            <a:r>
              <a:rPr lang="pt-BR" b="1" dirty="0" err="1"/>
              <a:t>Extractions</a:t>
            </a:r>
            <a:r>
              <a:rPr lang="pt-BR" b="1" dirty="0"/>
              <a:t> for </a:t>
            </a:r>
            <a:r>
              <a:rPr lang="pt-BR" b="1" dirty="0" err="1"/>
              <a:t>Search</a:t>
            </a:r>
            <a:r>
              <a:rPr lang="pt-BR" b="1" dirty="0"/>
              <a:t> - </a:t>
            </a:r>
            <a:r>
              <a:rPr lang="pt-BR" b="0" dirty="0"/>
              <a:t>O </a:t>
            </a:r>
            <a:r>
              <a:rPr lang="pt-BR" b="0" dirty="0" err="1"/>
              <a:t>Full-Text</a:t>
            </a:r>
            <a:r>
              <a:rPr lang="pt-BR" b="0" dirty="0"/>
              <a:t> </a:t>
            </a:r>
            <a:r>
              <a:rPr lang="pt-BR" b="0" dirty="0" err="1"/>
              <a:t>Search</a:t>
            </a:r>
            <a:r>
              <a:rPr lang="pt-BR" b="0" dirty="0"/>
              <a:t> permite que seja realizado pesquisas avançadas além da capacidade tradicional de um SELECT com LIKE. Consegue fazer uma busca por </a:t>
            </a:r>
            <a:r>
              <a:rPr lang="pt-BR" b="0" dirty="0" err="1"/>
              <a:t>sinonimos</a:t>
            </a:r>
            <a:r>
              <a:rPr lang="pt-BR" b="0" dirty="0"/>
              <a:t> por exemplo.</a:t>
            </a:r>
          </a:p>
          <a:p>
            <a:endParaRPr lang="pt-BR" b="0" dirty="0"/>
          </a:p>
          <a:p>
            <a:r>
              <a:rPr lang="pt-BR" b="0" dirty="0"/>
              <a:t>https://luanmorenodba.wordpress.com/2011/10/26/entenda-o-full-text-search/</a:t>
            </a:r>
          </a:p>
          <a:p>
            <a:endParaRPr lang="pt-BR" b="1" dirty="0"/>
          </a:p>
          <a:p>
            <a:r>
              <a:rPr lang="pt-BR" b="1" dirty="0"/>
              <a:t>Data </a:t>
            </a:r>
            <a:r>
              <a:rPr lang="pt-BR" b="1" dirty="0" err="1"/>
              <a:t>Quality</a:t>
            </a:r>
            <a:r>
              <a:rPr lang="pt-BR" b="1" dirty="0"/>
              <a:t> Services - </a:t>
            </a:r>
            <a:r>
              <a:rPr lang="pt-BR" b="0" dirty="0"/>
              <a:t>Data </a:t>
            </a:r>
            <a:r>
              <a:rPr lang="pt-BR" b="0" dirty="0" err="1"/>
              <a:t>Quality</a:t>
            </a:r>
            <a:r>
              <a:rPr lang="pt-BR" b="0" dirty="0"/>
              <a:t> Services (DQS) in SQL Server 2012 </a:t>
            </a:r>
            <a:r>
              <a:rPr lang="pt-BR" b="0" dirty="0" err="1"/>
              <a:t>is</a:t>
            </a:r>
            <a:r>
              <a:rPr lang="pt-BR" b="0" dirty="0"/>
              <a:t> new </a:t>
            </a:r>
            <a:r>
              <a:rPr lang="pt-BR" b="0" dirty="0" err="1"/>
              <a:t>feature</a:t>
            </a:r>
            <a:r>
              <a:rPr lang="pt-BR" b="0" dirty="0"/>
              <a:t> </a:t>
            </a:r>
            <a:r>
              <a:rPr lang="pt-BR" b="0" dirty="0" err="1"/>
              <a:t>used</a:t>
            </a:r>
            <a:r>
              <a:rPr lang="pt-BR" b="0" dirty="0"/>
              <a:t> for </a:t>
            </a:r>
            <a:r>
              <a:rPr lang="pt-BR" b="0" dirty="0" err="1"/>
              <a:t>improving</a:t>
            </a:r>
            <a:r>
              <a:rPr lang="pt-BR" b="0" dirty="0"/>
              <a:t> </a:t>
            </a:r>
            <a:r>
              <a:rPr lang="pt-BR" b="0" dirty="0" err="1"/>
              <a:t>and</a:t>
            </a:r>
            <a:r>
              <a:rPr lang="pt-BR" b="0" dirty="0"/>
              <a:t> </a:t>
            </a:r>
            <a:r>
              <a:rPr lang="pt-BR" b="0" dirty="0" err="1"/>
              <a:t>maintaining</a:t>
            </a:r>
            <a:r>
              <a:rPr lang="pt-BR" b="0" dirty="0"/>
              <a:t> </a:t>
            </a:r>
            <a:r>
              <a:rPr lang="pt-BR" b="0" dirty="0" err="1"/>
              <a:t>the</a:t>
            </a:r>
            <a:r>
              <a:rPr lang="pt-BR" b="0" dirty="0"/>
              <a:t> </a:t>
            </a:r>
            <a:r>
              <a:rPr lang="pt-BR" b="0" dirty="0" err="1"/>
              <a:t>quality</a:t>
            </a:r>
            <a:r>
              <a:rPr lang="pt-BR" b="0" dirty="0"/>
              <a:t> </a:t>
            </a:r>
            <a:r>
              <a:rPr lang="pt-BR" b="0" dirty="0" err="1"/>
              <a:t>of</a:t>
            </a:r>
            <a:r>
              <a:rPr lang="pt-BR" b="0" dirty="0"/>
              <a:t> </a:t>
            </a:r>
            <a:r>
              <a:rPr lang="pt-BR" b="0" dirty="0" err="1"/>
              <a:t>your</a:t>
            </a:r>
            <a:r>
              <a:rPr lang="pt-BR" b="0" dirty="0"/>
              <a:t> data </a:t>
            </a:r>
            <a:r>
              <a:rPr lang="pt-BR" b="0" dirty="0" err="1"/>
              <a:t>across</a:t>
            </a:r>
            <a:r>
              <a:rPr lang="pt-BR" b="0" dirty="0"/>
              <a:t> </a:t>
            </a:r>
            <a:r>
              <a:rPr lang="pt-BR" b="0" dirty="0" err="1"/>
              <a:t>enterprise</a:t>
            </a:r>
            <a:r>
              <a:rPr lang="pt-BR" b="0" dirty="0"/>
              <a:t>.</a:t>
            </a:r>
          </a:p>
          <a:p>
            <a:endParaRPr lang="pt-BR" b="0" dirty="0"/>
          </a:p>
          <a:p>
            <a:r>
              <a:rPr lang="pt-BR" b="0" dirty="0"/>
              <a:t>https://www.mssqltips.com/sqlservertip/2575/getting-started-with-sql-server-2012-data-quality-services--part-1/</a:t>
            </a:r>
          </a:p>
          <a:p>
            <a:endParaRPr lang="pt-BR" b="1" dirty="0"/>
          </a:p>
          <a:p>
            <a:r>
              <a:rPr lang="pt-BR" b="1" dirty="0" err="1"/>
              <a:t>PolyBase</a:t>
            </a:r>
            <a:r>
              <a:rPr lang="pt-BR" b="1" dirty="0"/>
              <a:t> Query Service for </a:t>
            </a:r>
            <a:r>
              <a:rPr lang="pt-BR" b="1" dirty="0" err="1"/>
              <a:t>External</a:t>
            </a:r>
            <a:r>
              <a:rPr lang="pt-BR" b="1" dirty="0"/>
              <a:t> Data - </a:t>
            </a:r>
            <a:r>
              <a:rPr lang="pt-BR" b="0" dirty="0" err="1"/>
              <a:t>This</a:t>
            </a:r>
            <a:r>
              <a:rPr lang="pt-BR" b="0" dirty="0"/>
              <a:t> </a:t>
            </a:r>
            <a:r>
              <a:rPr lang="pt-BR" b="0" dirty="0" err="1"/>
              <a:t>feature</a:t>
            </a:r>
            <a:r>
              <a:rPr lang="pt-BR" b="0" dirty="0"/>
              <a:t> </a:t>
            </a:r>
            <a:r>
              <a:rPr lang="pt-BR" b="0" dirty="0" err="1"/>
              <a:t>enables</a:t>
            </a:r>
            <a:r>
              <a:rPr lang="pt-BR" b="0" dirty="0"/>
              <a:t> </a:t>
            </a:r>
            <a:r>
              <a:rPr lang="pt-BR" b="0" dirty="0" err="1"/>
              <a:t>truly</a:t>
            </a:r>
            <a:r>
              <a:rPr lang="pt-BR" b="0" dirty="0"/>
              <a:t> </a:t>
            </a:r>
            <a:r>
              <a:rPr lang="pt-BR" b="0" dirty="0" err="1"/>
              <a:t>integrated</a:t>
            </a:r>
            <a:r>
              <a:rPr lang="pt-BR" b="0" dirty="0"/>
              <a:t> </a:t>
            </a:r>
            <a:r>
              <a:rPr lang="pt-BR" b="0" dirty="0" err="1"/>
              <a:t>querying</a:t>
            </a:r>
            <a:r>
              <a:rPr lang="pt-BR" b="0" dirty="0"/>
              <a:t> </a:t>
            </a:r>
            <a:r>
              <a:rPr lang="pt-BR" b="0" dirty="0" err="1"/>
              <a:t>across</a:t>
            </a:r>
            <a:r>
              <a:rPr lang="pt-BR" b="0" dirty="0"/>
              <a:t> </a:t>
            </a:r>
            <a:r>
              <a:rPr lang="pt-BR" b="0" dirty="0" err="1"/>
              <a:t>Hadoop</a:t>
            </a:r>
            <a:r>
              <a:rPr lang="pt-BR" b="0" dirty="0"/>
              <a:t> data </a:t>
            </a:r>
            <a:r>
              <a:rPr lang="pt-BR" b="0" dirty="0" err="1"/>
              <a:t>and</a:t>
            </a:r>
            <a:r>
              <a:rPr lang="pt-BR" b="0" dirty="0"/>
              <a:t> SQL Server data </a:t>
            </a:r>
            <a:r>
              <a:rPr lang="pt-BR" b="0" dirty="0" err="1"/>
              <a:t>using</a:t>
            </a:r>
            <a:r>
              <a:rPr lang="pt-BR" b="0" dirty="0"/>
              <a:t> standard T-SQL </a:t>
            </a:r>
            <a:r>
              <a:rPr lang="pt-BR" b="0" dirty="0" err="1"/>
              <a:t>statements</a:t>
            </a:r>
            <a:r>
              <a:rPr lang="pt-BR" b="0" dirty="0"/>
              <a:t>. </a:t>
            </a:r>
          </a:p>
          <a:p>
            <a:endParaRPr lang="pt-BR" b="0" dirty="0"/>
          </a:p>
          <a:p>
            <a:r>
              <a:rPr lang="pt-BR" b="0" dirty="0"/>
              <a:t>https://www.mssqltips.com/sqlservertip/4080/introduction-to-polybase-in-sql-server-2016--part-1/</a:t>
            </a:r>
          </a:p>
          <a:p>
            <a:endParaRPr lang="pt-BR" b="1" dirty="0"/>
          </a:p>
          <a:p>
            <a:r>
              <a:rPr lang="pt-BR" b="1" dirty="0" err="1"/>
              <a:t>Analysis</a:t>
            </a:r>
            <a:r>
              <a:rPr lang="pt-BR" b="1" dirty="0"/>
              <a:t> Services - </a:t>
            </a:r>
            <a:r>
              <a:rPr lang="pt-BR" b="0" dirty="0" err="1"/>
              <a:t>You</a:t>
            </a:r>
            <a:r>
              <a:rPr lang="pt-BR" b="0" dirty="0"/>
              <a:t> </a:t>
            </a:r>
            <a:r>
              <a:rPr lang="pt-BR" b="0" dirty="0" err="1"/>
              <a:t>can</a:t>
            </a:r>
            <a:r>
              <a:rPr lang="pt-BR" b="0" dirty="0"/>
              <a:t> use SSAS to </a:t>
            </a:r>
            <a:r>
              <a:rPr lang="pt-BR" b="0" dirty="0" err="1"/>
              <a:t>create</a:t>
            </a:r>
            <a:r>
              <a:rPr lang="pt-BR" b="0" dirty="0"/>
              <a:t> cubes </a:t>
            </a:r>
            <a:r>
              <a:rPr lang="pt-BR" b="0" dirty="0" err="1"/>
              <a:t>using</a:t>
            </a:r>
            <a:r>
              <a:rPr lang="pt-BR" b="0" dirty="0"/>
              <a:t> data </a:t>
            </a:r>
            <a:r>
              <a:rPr lang="pt-BR" b="0" dirty="0" err="1"/>
              <a:t>from</a:t>
            </a:r>
            <a:r>
              <a:rPr lang="pt-BR" b="0" dirty="0"/>
              <a:t> data </a:t>
            </a:r>
            <a:r>
              <a:rPr lang="pt-BR" b="0" dirty="0" err="1"/>
              <a:t>marts</a:t>
            </a:r>
            <a:r>
              <a:rPr lang="pt-BR" b="0" dirty="0"/>
              <a:t> / data </a:t>
            </a:r>
            <a:r>
              <a:rPr lang="pt-BR" b="0" dirty="0" err="1"/>
              <a:t>warehouse</a:t>
            </a:r>
            <a:r>
              <a:rPr lang="pt-BR" b="0" dirty="0"/>
              <a:t> for </a:t>
            </a:r>
            <a:r>
              <a:rPr lang="pt-BR" b="0" dirty="0" err="1"/>
              <a:t>deeper</a:t>
            </a:r>
            <a:r>
              <a:rPr lang="pt-BR" b="0" dirty="0"/>
              <a:t> </a:t>
            </a:r>
            <a:r>
              <a:rPr lang="pt-BR" b="0" dirty="0" err="1"/>
              <a:t>and</a:t>
            </a:r>
            <a:r>
              <a:rPr lang="pt-BR" b="0" dirty="0"/>
              <a:t> </a:t>
            </a:r>
            <a:r>
              <a:rPr lang="pt-BR" b="0" dirty="0" err="1"/>
              <a:t>faster</a:t>
            </a:r>
            <a:r>
              <a:rPr lang="pt-BR" b="0" dirty="0"/>
              <a:t> data </a:t>
            </a:r>
            <a:r>
              <a:rPr lang="pt-BR" b="0" dirty="0" err="1"/>
              <a:t>analysis</a:t>
            </a:r>
            <a:r>
              <a:rPr lang="pt-BR" b="0" dirty="0"/>
              <a:t>. </a:t>
            </a:r>
          </a:p>
          <a:p>
            <a:endParaRPr lang="pt-BR" b="0" dirty="0"/>
          </a:p>
          <a:p>
            <a:r>
              <a:rPr lang="pt-BR" b="0" dirty="0"/>
              <a:t>https://www.mssqltips.com/sqlservertutorial/2000/sql-server-analysis-services-ssas-tutorial/</a:t>
            </a:r>
          </a:p>
          <a:p>
            <a:endParaRPr lang="pt-BR" b="1" dirty="0"/>
          </a:p>
          <a:p>
            <a:r>
              <a:rPr lang="pt-BR" b="1" dirty="0" err="1"/>
              <a:t>Reporting</a:t>
            </a:r>
            <a:r>
              <a:rPr lang="pt-BR" b="1" dirty="0"/>
              <a:t> Services - </a:t>
            </a:r>
            <a:r>
              <a:rPr lang="pt-BR" b="1" dirty="0" err="1"/>
              <a:t>Native</a:t>
            </a:r>
            <a:r>
              <a:rPr lang="pt-BR" b="1" dirty="0"/>
              <a:t> - </a:t>
            </a:r>
            <a:r>
              <a:rPr lang="en-US" b="0" dirty="0"/>
              <a:t>SQL Server Reporting Services (SSRS) is a server-based reporting platform that allows us to create and manage a wide variety of different types of report, and deliver them in a range of formats. </a:t>
            </a:r>
          </a:p>
          <a:p>
            <a:endParaRPr lang="en-US" b="0" dirty="0"/>
          </a:p>
          <a:p>
            <a:r>
              <a:rPr lang="en-US" b="0" dirty="0"/>
              <a:t>https://www.simple-talk.com/sql/reporting-services/sql-server-reporting-services-basics-building-ssrs-reports/</a:t>
            </a:r>
            <a:endParaRPr lang="pt-BR" b="0" dirty="0"/>
          </a:p>
          <a:p>
            <a:endParaRPr lang="pt-BR" b="1" dirty="0"/>
          </a:p>
          <a:p>
            <a:endParaRPr lang="pt-BR" b="1" dirty="0"/>
          </a:p>
          <a:p>
            <a:r>
              <a:rPr lang="pt-BR" b="1" dirty="0"/>
              <a:t>Shared </a:t>
            </a:r>
            <a:r>
              <a:rPr lang="pt-BR" b="1" dirty="0" err="1"/>
              <a:t>Feature</a:t>
            </a:r>
            <a:r>
              <a:rPr lang="pt-BR" b="1" dirty="0"/>
              <a:t> - </a:t>
            </a:r>
            <a:r>
              <a:rPr lang="pt-BR" b="0" dirty="0"/>
              <a:t>São binários de instalação do </a:t>
            </a:r>
            <a:r>
              <a:rPr lang="pt-BR" b="0" dirty="0" err="1"/>
              <a:t>sql</a:t>
            </a:r>
            <a:r>
              <a:rPr lang="pt-BR" b="0" dirty="0"/>
              <a:t> server, nunca vão crescer, ou ocupar espaço e poderemos ter mais problemas se mudar (algum software que utiliza estas </a:t>
            </a:r>
            <a:r>
              <a:rPr lang="pt-BR" b="0" dirty="0" err="1"/>
              <a:t>shared</a:t>
            </a:r>
            <a:r>
              <a:rPr lang="pt-BR" b="0" dirty="0"/>
              <a:t> </a:t>
            </a:r>
            <a:r>
              <a:rPr lang="pt-BR" b="0" dirty="0" err="1"/>
              <a:t>features</a:t>
            </a:r>
            <a:r>
              <a:rPr lang="pt-BR" b="0" dirty="0"/>
              <a:t>, não encontrarem elas) , do que deixar ela no caminho default.</a:t>
            </a:r>
            <a:br>
              <a:rPr lang="pt-BR" b="0" dirty="0"/>
            </a:br>
            <a:endParaRPr lang="pt-BR" b="0" dirty="0"/>
          </a:p>
          <a:p>
            <a:endParaRPr lang="en-US" b="0" dirty="0"/>
          </a:p>
          <a:p>
            <a:r>
              <a:rPr lang="en-US" b="1" dirty="0"/>
              <a:t>R Server (standalone) - </a:t>
            </a:r>
            <a:r>
              <a:rPr lang="en-US" b="0" dirty="0"/>
              <a:t>Microsoft R Server (Standalone) includes the enhanced R packages developed by Revolution Analytics and supports connections to diverse data source such as Hadoop, Teradata and more. By installing the standalone server, you can create a server environment for running complex, scalable R jobs</a:t>
            </a:r>
          </a:p>
          <a:p>
            <a:endParaRPr lang="en-US" b="0" dirty="0"/>
          </a:p>
          <a:p>
            <a:r>
              <a:rPr lang="en-US" b="0" dirty="0"/>
              <a:t>https://msdn.microsoft.com/en-us/library/mt671127.aspx</a:t>
            </a:r>
          </a:p>
          <a:p>
            <a:endParaRPr lang="en-US" b="0" dirty="0"/>
          </a:p>
          <a:p>
            <a:r>
              <a:rPr lang="en-US" b="1" dirty="0"/>
              <a:t>Reporting Services - </a:t>
            </a:r>
            <a:r>
              <a:rPr lang="en-US" b="1" dirty="0" err="1"/>
              <a:t>Sharepoint</a:t>
            </a:r>
            <a:r>
              <a:rPr lang="en-US" b="1" dirty="0"/>
              <a:t>- </a:t>
            </a:r>
            <a:r>
              <a:rPr lang="en-US" b="0" dirty="0"/>
              <a:t>Reporting Services in SharePoint, enables report creation and viewing in document libraries, Reporting Services subscription delivery of reports through email, Power View, data alerting, and report management features, all in a deployment of based of Microsoft SharePoint.</a:t>
            </a:r>
          </a:p>
          <a:p>
            <a:endParaRPr lang="en-US" b="0" dirty="0"/>
          </a:p>
          <a:p>
            <a:r>
              <a:rPr lang="en-US" b="0" dirty="0"/>
              <a:t>https://msdn.microsoft.com/en-us/library/cc281311.aspx</a:t>
            </a:r>
          </a:p>
          <a:p>
            <a:endParaRPr lang="en-US" b="1" dirty="0"/>
          </a:p>
          <a:p>
            <a:r>
              <a:rPr lang="en-US" b="1" dirty="0"/>
              <a:t>Reporting Services Add-in for SharePoint Products - </a:t>
            </a:r>
            <a:r>
              <a:rPr lang="en-US" b="0" dirty="0"/>
              <a:t>The Reporting Services Add-in for SharePoint products is a required component for a report server that runs in SharePoint mode. </a:t>
            </a:r>
          </a:p>
          <a:p>
            <a:endParaRPr lang="en-US" b="0" dirty="0"/>
          </a:p>
          <a:p>
            <a:r>
              <a:rPr lang="en-US" b="0" dirty="0"/>
              <a:t>https://msdn.microsoft.com/en-us/library/aa905871.aspx</a:t>
            </a:r>
          </a:p>
          <a:p>
            <a:endParaRPr lang="en-US" b="0"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39</a:t>
            </a:fld>
            <a:endParaRPr lang="pt-BR" dirty="0"/>
          </a:p>
        </p:txBody>
      </p:sp>
    </p:spTree>
    <p:extLst>
      <p:ext uri="{BB962C8B-B14F-4D97-AF65-F5344CB8AC3E}">
        <p14:creationId xmlns:p14="http://schemas.microsoft.com/office/powerpoint/2010/main" val="19196982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40000" lnSpcReduction="20000"/>
          </a:bodyPr>
          <a:lstStyle/>
          <a:p>
            <a:r>
              <a:rPr lang="en-US" b="1" dirty="0"/>
              <a:t>Data Quality Client - </a:t>
            </a:r>
            <a:r>
              <a:rPr lang="en-US" b="0" dirty="0"/>
              <a:t>The Data Quality Client application enables you to perform data quality operations using a standalone tool. This application enables you to create knowledge bases, create and run data quality projects, and perform administrative tasks.</a:t>
            </a:r>
          </a:p>
          <a:p>
            <a:endParaRPr lang="en-US" b="0" dirty="0"/>
          </a:p>
          <a:p>
            <a:r>
              <a:rPr lang="en-US" b="0" dirty="0"/>
              <a:t>https://msdn.microsoft.com/en-us/library/gg524796.aspx</a:t>
            </a:r>
          </a:p>
          <a:p>
            <a:endParaRPr lang="en-US" b="0" dirty="0"/>
          </a:p>
          <a:p>
            <a:r>
              <a:rPr lang="en-US" b="1" dirty="0"/>
              <a:t>Client Tools Connectivity - </a:t>
            </a:r>
            <a:r>
              <a:rPr lang="en-US" b="0" dirty="0"/>
              <a:t>Client Tools includes components for communication between clients and servers, including network libraries for DB-Library, OLEDB for OLAP, ODBC, ADODB, and ADOMD+.</a:t>
            </a:r>
          </a:p>
          <a:p>
            <a:endParaRPr lang="en-US" b="0" dirty="0"/>
          </a:p>
          <a:p>
            <a:r>
              <a:rPr lang="en-US" b="1" dirty="0"/>
              <a:t>Shared Features</a:t>
            </a:r>
          </a:p>
          <a:p>
            <a:endParaRPr lang="en-US" b="1" dirty="0"/>
          </a:p>
          <a:p>
            <a:r>
              <a:rPr lang="en-US" b="1" dirty="0"/>
              <a:t>Integration Services -  </a:t>
            </a:r>
            <a:r>
              <a:rPr lang="en-US" b="0" dirty="0"/>
              <a:t>Integration Services is a set of graphical tools and programmable objects for moving, copying, and transforming data.</a:t>
            </a:r>
          </a:p>
          <a:p>
            <a:endParaRPr lang="en-US" b="0" dirty="0"/>
          </a:p>
          <a:p>
            <a:r>
              <a:rPr lang="en-US" b="0" dirty="0"/>
              <a:t>https://www.mssqltips.com/sqlservertutorial/200/sql-server-integration-services-ssis-tutorial/</a:t>
            </a:r>
          </a:p>
          <a:p>
            <a:endParaRPr lang="en-US" b="1" dirty="0"/>
          </a:p>
          <a:p>
            <a:r>
              <a:rPr lang="en-US" b="1" dirty="0"/>
              <a:t>Client Tools Backward Compatibility - </a:t>
            </a:r>
          </a:p>
          <a:p>
            <a:endParaRPr lang="en-US" b="0" dirty="0"/>
          </a:p>
          <a:p>
            <a:r>
              <a:rPr lang="en-US" b="0" dirty="0"/>
              <a:t>Client Tools Backward Compatibility includes the following components:</a:t>
            </a:r>
          </a:p>
          <a:p>
            <a:endParaRPr lang="en-US" b="0" dirty="0"/>
          </a:p>
          <a:p>
            <a:r>
              <a:rPr lang="en-US" b="0" dirty="0"/>
              <a:t>SQL Distributed Management Objects (SQL-DMO). For more information, see Discontinued SQL Server Features in SQL Server 2016.</a:t>
            </a:r>
          </a:p>
          <a:p>
            <a:endParaRPr lang="en-US" b="0" dirty="0"/>
          </a:p>
          <a:p>
            <a:r>
              <a:rPr lang="en-US" b="0" dirty="0"/>
              <a:t>Decision Support Objects (DSO). For more information, see Breaking Changes to Analysis Services Features in SQL Server 2016.</a:t>
            </a:r>
          </a:p>
          <a:p>
            <a:endParaRPr lang="en-US" b="1" dirty="0"/>
          </a:p>
          <a:p>
            <a:r>
              <a:rPr lang="en-US" b="1" dirty="0"/>
              <a:t>Client Tools SDK - </a:t>
            </a:r>
            <a:r>
              <a:rPr lang="en-US" b="0" dirty="0"/>
              <a:t>Includes the software development kit containing resources for programmers.</a:t>
            </a:r>
          </a:p>
          <a:p>
            <a:endParaRPr lang="en-US" b="0" dirty="0"/>
          </a:p>
          <a:p>
            <a:r>
              <a:rPr lang="en-US" b="0" dirty="0"/>
              <a:t>http://shahzy1.blogspot.com.br/2014/08/why-do-we-need-sql-client-connectivity.html</a:t>
            </a:r>
          </a:p>
          <a:p>
            <a:endParaRPr lang="en-US" b="1" dirty="0"/>
          </a:p>
          <a:p>
            <a:r>
              <a:rPr lang="en-US" b="1" dirty="0"/>
              <a:t>Documentation Components - </a:t>
            </a:r>
            <a:r>
              <a:rPr lang="en-US" b="0" dirty="0"/>
              <a:t>Documentation components include the components to view and manage help content.</a:t>
            </a:r>
          </a:p>
          <a:p>
            <a:endParaRPr lang="en-US" b="1" dirty="0"/>
          </a:p>
          <a:p>
            <a:r>
              <a:rPr lang="en-US" b="1" dirty="0"/>
              <a:t>Distributed Replay Controller </a:t>
            </a:r>
            <a:r>
              <a:rPr lang="en-US" b="0" dirty="0"/>
              <a:t>- The Distributed Replay controller orchestrates the actions of the distributed replay clients. </a:t>
            </a:r>
          </a:p>
          <a:p>
            <a:endParaRPr lang="en-US" b="1" dirty="0"/>
          </a:p>
          <a:p>
            <a:r>
              <a:rPr lang="en-US" b="1" dirty="0"/>
              <a:t>Distributed Replay Client - </a:t>
            </a:r>
            <a:r>
              <a:rPr lang="en-US" b="0" dirty="0"/>
              <a:t>The Distributed Replay clients work together to simulate workloads against an instance of SQL Server. </a:t>
            </a:r>
          </a:p>
          <a:p>
            <a:endParaRPr lang="en-US" b="0" dirty="0"/>
          </a:p>
          <a:p>
            <a:r>
              <a:rPr lang="en-US" b="0" dirty="0"/>
              <a:t>http://sqlmag.com/database-performance-tuning/sql-server-distributed-replay</a:t>
            </a:r>
          </a:p>
          <a:p>
            <a:endParaRPr lang="en-US" b="1" dirty="0"/>
          </a:p>
          <a:p>
            <a:r>
              <a:rPr lang="en-US" b="1" dirty="0"/>
              <a:t>SQL Client Connectivity SDK - </a:t>
            </a:r>
            <a:r>
              <a:rPr lang="en-US" b="0" dirty="0"/>
              <a:t>Includes SQL Server Native Client (ODBC/OLE DB) SDK for database application development.</a:t>
            </a:r>
          </a:p>
          <a:p>
            <a:endParaRPr lang="en-US" b="1" dirty="0"/>
          </a:p>
          <a:p>
            <a:r>
              <a:rPr lang="en-US" b="1" dirty="0"/>
              <a:t>Master Data Services - </a:t>
            </a:r>
            <a:r>
              <a:rPr lang="en-US" b="0" dirty="0"/>
              <a:t>	Master Data Services is a platform for integrating data from disparate systems across an organization into a single source of master data for accuracy and auditing purposes.</a:t>
            </a:r>
          </a:p>
          <a:p>
            <a:endParaRPr lang="en-US" b="0" dirty="0"/>
          </a:p>
          <a:p>
            <a:r>
              <a:rPr lang="en-US" b="0" dirty="0"/>
              <a:t>http://www.databasejournal.com/features/mssql/getting-started-with-master-data-services-mds-in-sql-server-2012.html</a:t>
            </a:r>
          </a:p>
          <a:p>
            <a:endParaRPr lang="pt-BR" b="0" dirty="0"/>
          </a:p>
          <a:p>
            <a:endParaRPr lang="pt-BR" b="1" dirty="0"/>
          </a:p>
          <a:p>
            <a:pPr>
              <a:buFont typeface="Arial" pitchFamily="34" charset="0"/>
              <a:buNone/>
            </a:pPr>
            <a:r>
              <a:rPr lang="pt-BR" dirty="0"/>
              <a:t>_____________________________________________________________________</a:t>
            </a:r>
          </a:p>
          <a:p>
            <a:pPr>
              <a:buFont typeface="Arial" pitchFamily="34" charset="0"/>
              <a:buChar char="•"/>
            </a:pPr>
            <a:endParaRPr lang="pt-BR" dirty="0"/>
          </a:p>
          <a:p>
            <a:pPr>
              <a:buFont typeface="Arial" pitchFamily="34" charset="0"/>
              <a:buChar char="•"/>
            </a:pPr>
            <a:endParaRPr lang="pt-BR" dirty="0"/>
          </a:p>
          <a:p>
            <a:pPr>
              <a:buFont typeface="Arial" pitchFamily="34" charset="0"/>
              <a:buChar char="•"/>
            </a:pPr>
            <a:r>
              <a:rPr lang="pt-BR" dirty="0"/>
              <a:t> Escolher apenas as features que serão utilizadas no seu ambiente.</a:t>
            </a:r>
          </a:p>
          <a:p>
            <a:endParaRPr lang="pt-BR" dirty="0"/>
          </a:p>
          <a:p>
            <a:pPr>
              <a:buFont typeface="Arial" pitchFamily="34" charset="0"/>
              <a:buChar char="•"/>
            </a:pPr>
            <a:r>
              <a:rPr lang="pt-BR" dirty="0"/>
              <a:t> É muito simples acrescentar uma nova feature no SQL.</a:t>
            </a:r>
          </a:p>
          <a:p>
            <a:endParaRPr lang="pt-BR" dirty="0"/>
          </a:p>
          <a:p>
            <a:pPr>
              <a:buFont typeface="Arial" pitchFamily="34" charset="0"/>
              <a:buChar char="•"/>
            </a:pPr>
            <a:r>
              <a:rPr lang="pt-BR" dirty="0"/>
              <a:t> Problemas ao instalar tudo:</a:t>
            </a:r>
          </a:p>
          <a:p>
            <a:pPr marL="628650" lvl="1" indent="-171450">
              <a:buFont typeface="Arial" pitchFamily="34" charset="0"/>
              <a:buChar char="•"/>
            </a:pPr>
            <a:r>
              <a:rPr lang="pt-BR" dirty="0"/>
              <a:t>Mais portas abertas e brechas de segurança</a:t>
            </a:r>
          </a:p>
          <a:p>
            <a:pPr marL="628650" lvl="1" indent="-171450">
              <a:buFont typeface="Arial" pitchFamily="34" charset="0"/>
              <a:buChar char="•"/>
            </a:pPr>
            <a:r>
              <a:rPr lang="pt-BR" dirty="0"/>
              <a:t>Mais</a:t>
            </a:r>
            <a:r>
              <a:rPr lang="pt-BR" baseline="0" dirty="0"/>
              <a:t> patchs que serão lançados e atrasará as atualizações do servidor gerando maior tempo de indisponibilidade</a:t>
            </a:r>
          </a:p>
          <a:p>
            <a:pPr marL="628650" lvl="1" indent="-171450">
              <a:buFont typeface="Arial" pitchFamily="34" charset="0"/>
              <a:buChar char="•"/>
            </a:pPr>
            <a:r>
              <a:rPr lang="pt-BR" baseline="0" dirty="0"/>
              <a:t>Espaço em disco (hoje em dia já não é um grande problema)</a:t>
            </a:r>
          </a:p>
          <a:p>
            <a:pPr marL="628650" lvl="1" indent="-171450">
              <a:buFont typeface="Arial" pitchFamily="34" charset="0"/>
              <a:buChar char="•"/>
            </a:pPr>
            <a:endParaRPr lang="pt-BR" baseline="0" dirty="0"/>
          </a:p>
          <a:p>
            <a:pPr marL="628650" lvl="1" indent="-171450">
              <a:buFont typeface="Arial" pitchFamily="34" charset="0"/>
              <a:buChar char="•"/>
            </a:pPr>
            <a:endParaRPr lang="pt-BR" baseline="0" dirty="0"/>
          </a:p>
          <a:p>
            <a:pPr marL="457200" lvl="1" indent="0">
              <a:buFont typeface="Arial" pitchFamily="34" charset="0"/>
              <a:buNone/>
            </a:pPr>
            <a:r>
              <a:rPr lang="pt-BR" baseline="0" dirty="0"/>
              <a:t>LINK com todas as </a:t>
            </a:r>
            <a:r>
              <a:rPr lang="pt-BR" baseline="0" dirty="0" err="1"/>
              <a:t>features</a:t>
            </a:r>
            <a:endParaRPr lang="pt-BR" baseline="0" dirty="0"/>
          </a:p>
          <a:p>
            <a:pPr marL="457200" lvl="1" indent="0">
              <a:buFont typeface="Arial" pitchFamily="34" charset="0"/>
              <a:buNone/>
            </a:pPr>
            <a:r>
              <a:rPr lang="pt-BR" baseline="0" dirty="0"/>
              <a:t>https://msdn.microsoft.com/en-us/library/ms143786.aspx</a:t>
            </a:r>
          </a:p>
          <a:p>
            <a:pPr marL="628650" lvl="1" indent="-171450">
              <a:buFont typeface="Arial" pitchFamily="34" charset="0"/>
              <a:buChar char="•"/>
            </a:pPr>
            <a:endParaRPr lang="pt-BR" baseline="0"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40</a:t>
            </a:fld>
            <a:endParaRPr lang="pt-BR" dirty="0"/>
          </a:p>
        </p:txBody>
      </p:sp>
    </p:spTree>
    <p:extLst>
      <p:ext uri="{BB962C8B-B14F-4D97-AF65-F5344CB8AC3E}">
        <p14:creationId xmlns:p14="http://schemas.microsoft.com/office/powerpoint/2010/main" val="40148106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buFont typeface="Arial" pitchFamily="34" charset="0"/>
              <a:buChar char="•"/>
            </a:pPr>
            <a:r>
              <a:rPr lang="pt-BR" dirty="0"/>
              <a:t> Normalmente instalamos com Default Instance.</a:t>
            </a:r>
          </a:p>
          <a:p>
            <a:endParaRPr lang="pt-BR" dirty="0"/>
          </a:p>
          <a:p>
            <a:pPr>
              <a:buFont typeface="Arial" pitchFamily="34" charset="0"/>
              <a:buChar char="•"/>
            </a:pPr>
            <a:r>
              <a:rPr lang="pt-BR" dirty="0"/>
              <a:t> Contudo, em ambientes com mais de um</a:t>
            </a:r>
            <a:r>
              <a:rPr lang="pt-BR" baseline="0" dirty="0"/>
              <a:t>a instância no servidor, temos que instalar uma instância nomeada e dar um nome para essa instância.</a:t>
            </a: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41</a:t>
            </a:fld>
            <a:endParaRPr lang="pt-BR" dirty="0"/>
          </a:p>
        </p:txBody>
      </p:sp>
    </p:spTree>
    <p:extLst>
      <p:ext uri="{BB962C8B-B14F-4D97-AF65-F5344CB8AC3E}">
        <p14:creationId xmlns:p14="http://schemas.microsoft.com/office/powerpoint/2010/main" val="41412004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 Muito importante criar uma conta de</a:t>
            </a:r>
            <a:r>
              <a:rPr lang="pt-BR" baseline="0" dirty="0"/>
              <a:t> domínio para os serviços do SQL Server.</a:t>
            </a:r>
            <a:br>
              <a:rPr lang="pt-BR" baseline="0" dirty="0"/>
            </a:br>
            <a:endParaRPr lang="pt-BR" baseline="0"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baseline="0" dirty="0"/>
              <a:t> Se acontecer um problema ao usar uma conta de domínio para o serviço do SQL Server: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https://cmatskas.com/fixing-error-cannot-generate-sspi-context-after-changing-sql-service-account/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aseline="0" dirty="0"/>
              <a:t>https://mssqlwiki.com/tag/cannot-generate-sspi-context/</a:t>
            </a: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42</a:t>
            </a:fld>
            <a:endParaRPr lang="pt-BR" dirty="0"/>
          </a:p>
        </p:txBody>
      </p:sp>
    </p:spTree>
    <p:extLst>
      <p:ext uri="{BB962C8B-B14F-4D97-AF65-F5344CB8AC3E}">
        <p14:creationId xmlns:p14="http://schemas.microsoft.com/office/powerpoint/2010/main" val="6026511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 A collation de instalação</a:t>
            </a:r>
            <a:r>
              <a:rPr lang="pt-BR" baseline="0" dirty="0"/>
              <a:t> deve ser muito bem definida durante a instalação, pois depois de instalado não tem volta, só desinstalando e instalando novamente.</a:t>
            </a:r>
            <a:endParaRPr lang="pt-BR" dirty="0"/>
          </a:p>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43</a:t>
            </a:fld>
            <a:endParaRPr lang="pt-BR" dirty="0"/>
          </a:p>
        </p:txBody>
      </p:sp>
    </p:spTree>
    <p:extLst>
      <p:ext uri="{BB962C8B-B14F-4D97-AF65-F5344CB8AC3E}">
        <p14:creationId xmlns:p14="http://schemas.microsoft.com/office/powerpoint/2010/main" val="1320925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a:t>Site Fabrício Lima – Soluções</a:t>
            </a:r>
            <a:r>
              <a:rPr lang="pt-BR" b="1" baseline="0" dirty="0"/>
              <a:t> em Banco de Dados:</a:t>
            </a:r>
          </a:p>
          <a:p>
            <a:pPr marL="0" marR="0" indent="0" algn="l" defTabSz="914400" rtl="0" eaLnBrk="1" fontAlgn="auto" latinLnBrk="0" hangingPunct="1">
              <a:lnSpc>
                <a:spcPct val="100000"/>
              </a:lnSpc>
              <a:spcBef>
                <a:spcPts val="0"/>
              </a:spcBef>
              <a:spcAft>
                <a:spcPts val="0"/>
              </a:spcAft>
              <a:buClrTx/>
              <a:buSzTx/>
              <a:buFontTx/>
              <a:buNone/>
              <a:tabLst/>
              <a:defRPr/>
            </a:pPr>
            <a:endParaRPr lang="pt-BR" b="1" baseline="0" dirty="0"/>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b="1" baseline="0" dirty="0"/>
              <a:t> </a:t>
            </a:r>
            <a:r>
              <a:rPr lang="pt-BR" sz="2800" dirty="0">
                <a:solidFill>
                  <a:srgbClr val="002060"/>
                </a:solidFill>
                <a:hlinkClick r:id="rId3"/>
              </a:rPr>
              <a:t>http://www.fabriciolima.net/blog/consultoria-remota/</a:t>
            </a: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4</a:t>
            </a:fld>
            <a:endParaRPr lang="pt-BR" dirty="0"/>
          </a:p>
        </p:txBody>
      </p:sp>
    </p:spTree>
    <p:extLst>
      <p:ext uri="{BB962C8B-B14F-4D97-AF65-F5344CB8AC3E}">
        <p14:creationId xmlns:p14="http://schemas.microsoft.com/office/powerpoint/2010/main" val="9733334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 Definir uma senha forte para o</a:t>
            </a:r>
            <a:r>
              <a:rPr lang="pt-BR" baseline="0" dirty="0"/>
              <a:t> usuário </a:t>
            </a:r>
            <a:r>
              <a:rPr lang="pt-BR" baseline="0" dirty="0" err="1"/>
              <a:t>sa.</a:t>
            </a:r>
            <a:endParaRPr lang="pt-BR" baseline="0"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br>
              <a:rPr lang="pt-BR" baseline="0" dirty="0"/>
            </a:br>
            <a:r>
              <a:rPr lang="pt-BR" baseline="0" dirty="0"/>
              <a:t>Desabilitar o </a:t>
            </a:r>
            <a:r>
              <a:rPr lang="pt-BR" baseline="0" dirty="0" err="1"/>
              <a:t>sa</a:t>
            </a:r>
            <a:r>
              <a:rPr lang="pt-BR" baseline="0" dirty="0"/>
              <a:t> e administrar o SQL Server de uma conta </a:t>
            </a:r>
            <a:r>
              <a:rPr lang="pt-BR" baseline="0" dirty="0" err="1"/>
              <a:t>sysadmin</a:t>
            </a:r>
            <a:r>
              <a:rPr lang="pt-BR" baseline="0" dirty="0"/>
              <a:t>.</a:t>
            </a: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44</a:t>
            </a:fld>
            <a:endParaRPr lang="pt-BR" dirty="0"/>
          </a:p>
        </p:txBody>
      </p:sp>
    </p:spTree>
    <p:extLst>
      <p:ext uri="{BB962C8B-B14F-4D97-AF65-F5344CB8AC3E}">
        <p14:creationId xmlns:p14="http://schemas.microsoft.com/office/powerpoint/2010/main" val="3985009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a:p>
            <a:r>
              <a:rPr lang="en-US" dirty="0"/>
              <a:t>Microsoft now detects how many CPU cores are available and based on that number they automatically configure the number of </a:t>
            </a:r>
            <a:r>
              <a:rPr lang="en-US" dirty="0" err="1"/>
              <a:t>TempDb</a:t>
            </a:r>
            <a:r>
              <a:rPr lang="en-US" dirty="0"/>
              <a:t> files.</a:t>
            </a:r>
          </a:p>
          <a:p>
            <a:endParaRPr lang="en-US" dirty="0"/>
          </a:p>
          <a:p>
            <a:r>
              <a:rPr lang="en-US" dirty="0" err="1"/>
              <a:t>Leituras</a:t>
            </a:r>
            <a:r>
              <a:rPr lang="en-US" dirty="0"/>
              <a:t> </a:t>
            </a:r>
            <a:r>
              <a:rPr lang="en-US" dirty="0" err="1"/>
              <a:t>complementares</a:t>
            </a:r>
            <a:r>
              <a:rPr lang="en-US" dirty="0"/>
              <a:t>:</a:t>
            </a:r>
          </a:p>
          <a:p>
            <a:r>
              <a:rPr lang="pt-BR" dirty="0"/>
              <a:t>http://www.sqlpassion.at/archive/2015/11/09/tempdb-changes-in-sql-server-2016/</a:t>
            </a:r>
          </a:p>
          <a:p>
            <a:pPr marL="0" marR="0" lvl="0" indent="0" algn="l" defTabSz="914400" rtl="0" eaLnBrk="1" fontAlgn="auto" latinLnBrk="0" hangingPunct="1">
              <a:lnSpc>
                <a:spcPct val="100000"/>
              </a:lnSpc>
              <a:spcBef>
                <a:spcPts val="0"/>
              </a:spcBef>
              <a:spcAft>
                <a:spcPts val="0"/>
              </a:spcAft>
              <a:buClrTx/>
              <a:buSzTx/>
              <a:buFontTx/>
              <a:buNone/>
              <a:tabLst/>
              <a:defRPr/>
            </a:pPr>
            <a:br>
              <a:rPr lang="pt-BR" dirty="0"/>
            </a:br>
            <a:r>
              <a:rPr lang="pt-BR" dirty="0"/>
              <a:t>https://www.brentozar.com/blitz/tempdb-data-files/</a:t>
            </a:r>
            <a:br>
              <a:rPr lang="pt-BR" dirty="0"/>
            </a:br>
            <a:br>
              <a:rPr lang="pt-BR" dirty="0"/>
            </a:br>
            <a:r>
              <a:rPr lang="en-US" dirty="0"/>
              <a:t>“For most of the world, one data file is okay, but as your system starts to grow, it may run into an issue called page contention on GAM, SGAM, or PFS pages.” by </a:t>
            </a:r>
            <a:r>
              <a:rPr lang="en-US" dirty="0" err="1"/>
              <a:t>Brentozar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http://www.sqlskills.com/blogs/paul/a-sql-server-dba-myth-a-day-1230-tempdb-should-always-have-one-data-file-per-processor-core/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http://www.red-gate.com/products/dba/sql-monitor/entrypage/hard-earned-lessons-3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pt-BR" dirty="0"/>
          </a:p>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46</a:t>
            </a:fld>
            <a:endParaRPr lang="pt-BR" dirty="0"/>
          </a:p>
        </p:txBody>
      </p:sp>
    </p:spTree>
    <p:extLst>
      <p:ext uri="{BB962C8B-B14F-4D97-AF65-F5344CB8AC3E}">
        <p14:creationId xmlns:p14="http://schemas.microsoft.com/office/powerpoint/2010/main" val="1767443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48</a:t>
            </a:fld>
            <a:endParaRPr lang="pt-BR" dirty="0"/>
          </a:p>
        </p:txBody>
      </p:sp>
    </p:spTree>
    <p:extLst>
      <p:ext uri="{BB962C8B-B14F-4D97-AF65-F5344CB8AC3E}">
        <p14:creationId xmlns:p14="http://schemas.microsoft.com/office/powerpoint/2010/main" val="4968104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lvl="0">
              <a:buFont typeface="Arial" pitchFamily="34" charset="0"/>
              <a:buNone/>
            </a:pPr>
            <a:r>
              <a:rPr lang="pt-BR" b="1" dirty="0"/>
              <a:t>Material</a:t>
            </a:r>
            <a:r>
              <a:rPr lang="pt-BR" b="1" baseline="0" dirty="0"/>
              <a:t> Complementar:</a:t>
            </a:r>
          </a:p>
          <a:p>
            <a:pPr lvl="0">
              <a:buFont typeface="Arial" pitchFamily="34" charset="0"/>
              <a:buChar char="•"/>
            </a:pPr>
            <a:endParaRPr lang="pt-BR" baseline="0" dirty="0"/>
          </a:p>
          <a:p>
            <a:pPr lvl="0">
              <a:buFont typeface="Arial" pitchFamily="34" charset="0"/>
              <a:buChar char="•"/>
            </a:pPr>
            <a:r>
              <a:rPr lang="pt-BR" b="1" baseline="0" dirty="0"/>
              <a:t> Vídeo: </a:t>
            </a:r>
            <a:r>
              <a:rPr lang="pt-BR" sz="1200" b="1" i="0" kern="1200" dirty="0">
                <a:solidFill>
                  <a:schemeClr val="tx1"/>
                </a:solidFill>
                <a:effectLst/>
                <a:latin typeface="+mn-lt"/>
                <a:ea typeface="+mn-ea"/>
                <a:cs typeface="+mn-cs"/>
              </a:rPr>
              <a:t>Por que meu SQL Server usa tanta memória!?</a:t>
            </a:r>
            <a:endParaRPr lang="pt-BR" b="1" baseline="0"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pt-BR" sz="1200" b="0" dirty="0">
                <a:solidFill>
                  <a:srgbClr val="002060"/>
                </a:solidFill>
                <a:hlinkClick r:id="rId3"/>
              </a:rPr>
              <a:t>https://www.youtube.com/watch?v=jKZznwivx2U&amp;t=495s</a:t>
            </a:r>
            <a:endParaRPr lang="pt-BR" sz="1200" b="0" dirty="0">
              <a:solidFill>
                <a:srgbClr val="002060"/>
              </a:solidFill>
            </a:endParaRPr>
          </a:p>
          <a:p>
            <a:pPr lvl="0">
              <a:buFont typeface="Arial" pitchFamily="34" charset="0"/>
              <a:buChar char="•"/>
            </a:pPr>
            <a:endParaRPr lang="pt-BR" baseline="0" dirty="0"/>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u="sng" baseline="0" dirty="0">
                <a:hlinkClick r:id="rId4"/>
              </a:rPr>
              <a:t> </a:t>
            </a:r>
            <a:r>
              <a:rPr lang="pt-BR" sz="1200" b="1" dirty="0">
                <a:solidFill>
                  <a:srgbClr val="002060"/>
                </a:solidFill>
                <a:hlinkClick r:id="rId3"/>
              </a:rPr>
              <a:t>https://www.youtube.com/watch?v=jKZznwivx2U&amp;t=495s</a:t>
            </a:r>
            <a:endParaRPr lang="pt-BR" sz="1200" b="1" dirty="0">
              <a:solidFill>
                <a:srgbClr val="002060"/>
              </a:solidFill>
            </a:endParaRPr>
          </a:p>
          <a:p>
            <a:pPr lvl="0">
              <a:buFont typeface="Arial" pitchFamily="34" charset="0"/>
              <a:buChar char="•"/>
            </a:pP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64</a:t>
            </a:fld>
            <a:endParaRPr lang="pt-BR" dirty="0"/>
          </a:p>
        </p:txBody>
      </p:sp>
    </p:spTree>
    <p:extLst>
      <p:ext uri="{BB962C8B-B14F-4D97-AF65-F5344CB8AC3E}">
        <p14:creationId xmlns:p14="http://schemas.microsoft.com/office/powerpoint/2010/main" val="38427138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fontScale="77500" lnSpcReduction="20000"/>
          </a:bodyPr>
          <a:lstStyle/>
          <a:p>
            <a:pPr lvl="0">
              <a:buFont typeface="Arial" pitchFamily="34" charset="0"/>
              <a:buNone/>
            </a:pPr>
            <a:r>
              <a:rPr lang="pt-BR" b="1" dirty="0"/>
              <a:t>Leitura</a:t>
            </a:r>
            <a:r>
              <a:rPr lang="pt-BR" b="1" baseline="0" dirty="0"/>
              <a:t> Complementar:</a:t>
            </a:r>
          </a:p>
          <a:p>
            <a:pPr lvl="0">
              <a:buFont typeface="Arial" pitchFamily="34" charset="0"/>
              <a:buChar char="•"/>
            </a:pPr>
            <a:endParaRPr lang="pt-BR" baseline="0" dirty="0"/>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baseline="0" dirty="0"/>
              <a:t> </a:t>
            </a:r>
            <a:r>
              <a:rPr lang="pt-BR" dirty="0">
                <a:hlinkClick r:id="rId3"/>
              </a:rPr>
              <a:t>http://blog.sqlauthority.com/2011/02/06/sql-server-cxpacket-parallelism-usual-solution-wait-type-day-6-of-28/</a:t>
            </a:r>
            <a:endParaRPr lang="pt-BR"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 </a:t>
            </a:r>
            <a:r>
              <a:rPr lang="pt-BR" dirty="0">
                <a:hlinkClick r:id="rId4"/>
              </a:rPr>
              <a:t>https://support.microsoft.com/en-us/kb/2806535/en-us?wa=wsignin1.0</a:t>
            </a:r>
            <a:endParaRPr lang="pt-BR" dirty="0"/>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baseline="0" dirty="0"/>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baseline="0" dirty="0"/>
              <a:t>Query para verificar o custo dos planos de execução em cache que utilizaram paralelismo: </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baseline="0"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pt-BR" baseline="0" dirty="0"/>
              <a:t>(Não rodar durante o horário de produção pois é demorada)</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baseline="0" dirty="0"/>
          </a:p>
          <a:p>
            <a:r>
              <a:rPr lang="en-US" sz="1200" kern="1200" dirty="0">
                <a:solidFill>
                  <a:schemeClr val="tx1"/>
                </a:solidFill>
                <a:latin typeface="+mn-lt"/>
                <a:ea typeface="+mn-ea"/>
                <a:cs typeface="+mn-cs"/>
              </a:rPr>
              <a:t>SET TRANSACTION ISOLATION LEVEL READ UNCOMMITTED; </a:t>
            </a:r>
          </a:p>
          <a:p>
            <a:endParaRPr lang="pt-BR" sz="1200" kern="1200" dirty="0">
              <a:solidFill>
                <a:schemeClr val="tx1"/>
              </a:solidFill>
              <a:latin typeface="+mn-lt"/>
              <a:ea typeface="+mn-ea"/>
              <a:cs typeface="+mn-cs"/>
            </a:endParaRPr>
          </a:p>
          <a:p>
            <a:r>
              <a:rPr lang="pt-BR" sz="1200" kern="1200" dirty="0">
                <a:solidFill>
                  <a:schemeClr val="tx1"/>
                </a:solidFill>
                <a:latin typeface="+mn-lt"/>
                <a:ea typeface="+mn-ea"/>
                <a:cs typeface="+mn-cs"/>
              </a:rPr>
              <a:t>WITH XMLNAMESPACES  </a:t>
            </a:r>
          </a:p>
          <a:p>
            <a:r>
              <a:rPr lang="pt-BR" sz="1200" kern="1200" dirty="0">
                <a:solidFill>
                  <a:schemeClr val="tx1"/>
                </a:solidFill>
                <a:latin typeface="+mn-lt"/>
                <a:ea typeface="+mn-ea"/>
                <a:cs typeface="+mn-cs"/>
              </a:rPr>
              <a:t>(DEFAULT 'http://schemas.microsoft.com/sqlserver/2004/07/showplan')  </a:t>
            </a:r>
          </a:p>
          <a:p>
            <a:r>
              <a:rPr lang="pt-BR" sz="1200" kern="1200" dirty="0">
                <a:solidFill>
                  <a:schemeClr val="tx1"/>
                </a:solidFill>
                <a:latin typeface="+mn-lt"/>
                <a:ea typeface="+mn-ea"/>
                <a:cs typeface="+mn-cs"/>
              </a:rPr>
              <a:t>SELECT query_plan AS CompleteQueryPlan, </a:t>
            </a:r>
          </a:p>
          <a:p>
            <a:r>
              <a:rPr lang="en-US" sz="1200" kern="1200" dirty="0">
                <a:solidFill>
                  <a:schemeClr val="tx1"/>
                </a:solidFill>
                <a:latin typeface="+mn-lt"/>
                <a:ea typeface="+mn-ea"/>
                <a:cs typeface="+mn-cs"/>
              </a:rPr>
              <a:t>	 n.value('(@StatementText)[1]', 'VARCHAR(4000)') AS StatementText, </a:t>
            </a:r>
          </a:p>
          <a:p>
            <a:r>
              <a:rPr lang="en-US" sz="1200" kern="1200" dirty="0">
                <a:solidFill>
                  <a:schemeClr val="tx1"/>
                </a:solidFill>
                <a:latin typeface="+mn-lt"/>
                <a:ea typeface="+mn-ea"/>
                <a:cs typeface="+mn-cs"/>
              </a:rPr>
              <a:t>     n.value('(@StatementOptmLevel)[1]', 'VARCHAR(25)') AS StatementOptimizationLevel, </a:t>
            </a:r>
          </a:p>
          <a:p>
            <a:r>
              <a:rPr lang="en-US" sz="1200" kern="1200" dirty="0">
                <a:solidFill>
                  <a:schemeClr val="tx1"/>
                </a:solidFill>
                <a:latin typeface="+mn-lt"/>
                <a:ea typeface="+mn-ea"/>
                <a:cs typeface="+mn-cs"/>
              </a:rPr>
              <a:t>     n.value('(@StatementSubTreeCost)[1]', 'VARCHAR(128)') AS StatementSubTreeCost, </a:t>
            </a:r>
          </a:p>
          <a:p>
            <a:r>
              <a:rPr lang="pt-BR" sz="1200" kern="1200" dirty="0">
                <a:solidFill>
                  <a:schemeClr val="tx1"/>
                </a:solidFill>
                <a:latin typeface="+mn-lt"/>
                <a:ea typeface="+mn-ea"/>
                <a:cs typeface="+mn-cs"/>
              </a:rPr>
              <a:t>     n.query('.') AS ParallelSubTreeXML,  </a:t>
            </a:r>
          </a:p>
          <a:p>
            <a:r>
              <a:rPr lang="pt-BR" sz="1200" kern="1200" dirty="0">
                <a:solidFill>
                  <a:schemeClr val="tx1"/>
                </a:solidFill>
                <a:latin typeface="+mn-lt"/>
                <a:ea typeface="+mn-ea"/>
                <a:cs typeface="+mn-cs"/>
              </a:rPr>
              <a:t>     ecp.usecounts, </a:t>
            </a:r>
          </a:p>
          <a:p>
            <a:r>
              <a:rPr lang="pt-BR" sz="1200" kern="1200" dirty="0">
                <a:solidFill>
                  <a:schemeClr val="tx1"/>
                </a:solidFill>
                <a:latin typeface="+mn-lt"/>
                <a:ea typeface="+mn-ea"/>
                <a:cs typeface="+mn-cs"/>
              </a:rPr>
              <a:t>     ecp.size_in_bytes </a:t>
            </a:r>
          </a:p>
          <a:p>
            <a:r>
              <a:rPr lang="pt-BR" sz="1200" kern="1200" dirty="0">
                <a:solidFill>
                  <a:schemeClr val="tx1"/>
                </a:solidFill>
                <a:latin typeface="+mn-lt"/>
                <a:ea typeface="+mn-ea"/>
                <a:cs typeface="+mn-cs"/>
              </a:rPr>
              <a:t>FROM sys.dm_exec_cached_plans AS ecp </a:t>
            </a:r>
          </a:p>
          <a:p>
            <a:r>
              <a:rPr lang="en-US" sz="1200" kern="1200" dirty="0">
                <a:solidFill>
                  <a:schemeClr val="tx1"/>
                </a:solidFill>
                <a:latin typeface="+mn-lt"/>
                <a:ea typeface="+mn-ea"/>
                <a:cs typeface="+mn-cs"/>
              </a:rPr>
              <a:t>CROSS APPLY sys.dm_exec_query_plan(plan_handle) AS eqp </a:t>
            </a:r>
          </a:p>
          <a:p>
            <a:r>
              <a:rPr lang="en-US" sz="1200" kern="1200" dirty="0">
                <a:solidFill>
                  <a:schemeClr val="tx1"/>
                </a:solidFill>
                <a:latin typeface="+mn-lt"/>
                <a:ea typeface="+mn-ea"/>
                <a:cs typeface="+mn-cs"/>
              </a:rPr>
              <a:t>CROSS APPLY query_plan.nodes('/ShowPlanXML/BatchSequence/Batch/Statements/StmtSimple') AS qn(n) </a:t>
            </a:r>
          </a:p>
          <a:p>
            <a:r>
              <a:rPr lang="en-US" sz="1200" kern="1200" dirty="0">
                <a:solidFill>
                  <a:schemeClr val="tx1"/>
                </a:solidFill>
                <a:latin typeface="+mn-lt"/>
                <a:ea typeface="+mn-ea"/>
                <a:cs typeface="+mn-cs"/>
              </a:rPr>
              <a:t>WHERE  n.query('.').exist('//RelOp[@PhysicalOp="Parallelism"]') = 1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Fonte: https://www.sqlskills.com/blogs/jonathan/tuning-cost-threshold-for-parallelism-from-the-plan-cache/</a:t>
            </a:r>
          </a:p>
          <a:p>
            <a:endParaRPr lang="pt-BR" baseline="0"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65</a:t>
            </a:fld>
            <a:endParaRPr lang="pt-BR" dirty="0"/>
          </a:p>
        </p:txBody>
      </p:sp>
    </p:spTree>
    <p:extLst>
      <p:ext uri="{BB962C8B-B14F-4D97-AF65-F5344CB8AC3E}">
        <p14:creationId xmlns:p14="http://schemas.microsoft.com/office/powerpoint/2010/main" val="2723631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buFont typeface="Arial" pitchFamily="34" charset="0"/>
              <a:buChar char="•"/>
            </a:pPr>
            <a:r>
              <a:rPr lang="pt-BR" sz="1600" b="1" dirty="0"/>
              <a:t> Interface Gráfica:</a:t>
            </a:r>
          </a:p>
          <a:p>
            <a:pPr lvl="1">
              <a:buFont typeface="Arial" pitchFamily="34" charset="0"/>
              <a:buChar char="•"/>
            </a:pPr>
            <a:r>
              <a:rPr lang="pt-BR" sz="1600" baseline="0" dirty="0"/>
              <a:t> </a:t>
            </a:r>
            <a:r>
              <a:rPr lang="pt-BR" sz="1600" dirty="0"/>
              <a:t>No ObjectExplorer -&gt; Management -&gt; SQL Server Logs -&gt; Botão direito -&gt; Configure -&gt; Altere para o valor que desejar</a:t>
            </a:r>
            <a:endParaRPr lang="pt-BR" sz="1200" dirty="0"/>
          </a:p>
          <a:p>
            <a:endParaRPr lang="pt-BR" sz="1200" dirty="0"/>
          </a:p>
          <a:p>
            <a:pPr>
              <a:buFont typeface="Arial" pitchFamily="34" charset="0"/>
              <a:buChar char="•"/>
            </a:pPr>
            <a:r>
              <a:rPr lang="pt-BR" sz="1600" b="1" dirty="0"/>
              <a:t> Comando:</a:t>
            </a:r>
          </a:p>
          <a:p>
            <a:pPr lvl="1"/>
            <a:r>
              <a:rPr lang="pt-BR" sz="1600" dirty="0"/>
              <a:t>USE [master]</a:t>
            </a:r>
          </a:p>
          <a:p>
            <a:pPr lvl="1"/>
            <a:r>
              <a:rPr lang="pt-BR" sz="1600" dirty="0"/>
              <a:t>EXEC xp_instance_regwrite N'HKEY_LOCAL_MACHINE', N'Software\Microsoft\MSSQLServer\MSSQLServer', N'NumErrorLogs', REG_DWORD, 20</a:t>
            </a:r>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66</a:t>
            </a:fld>
            <a:endParaRPr lang="pt-BR" dirty="0"/>
          </a:p>
        </p:txBody>
      </p:sp>
    </p:spTree>
    <p:extLst>
      <p:ext uri="{BB962C8B-B14F-4D97-AF65-F5344CB8AC3E}">
        <p14:creationId xmlns:p14="http://schemas.microsoft.com/office/powerpoint/2010/main" val="4091143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lvl="0">
              <a:buFont typeface="Arial" pitchFamily="34" charset="0"/>
              <a:buChar char="•"/>
            </a:pPr>
            <a:r>
              <a:rPr lang="pt-BR" b="1" dirty="0"/>
              <a:t> OBS: </a:t>
            </a:r>
            <a:r>
              <a:rPr lang="pt-BR" sz="1200" dirty="0"/>
              <a:t>O comando </a:t>
            </a:r>
            <a:r>
              <a:rPr lang="pt-BR" sz="1200" b="1" dirty="0"/>
              <a:t>"secpol.msc" </a:t>
            </a:r>
            <a:r>
              <a:rPr lang="pt-BR" sz="1200" dirty="0"/>
              <a:t>não funciona em algumas edições do </a:t>
            </a:r>
            <a:r>
              <a:rPr lang="pt-BR" sz="1200" kern="1200" dirty="0">
                <a:solidFill>
                  <a:schemeClr val="tx1"/>
                </a:solidFill>
                <a:latin typeface="+mn-lt"/>
                <a:ea typeface="+mn-ea"/>
                <a:cs typeface="+mn-cs"/>
              </a:rPr>
              <a:t>Windows: </a:t>
            </a:r>
            <a:r>
              <a:rPr lang="pt-BR" sz="1200" b="1" kern="1200" dirty="0">
                <a:solidFill>
                  <a:schemeClr val="tx1"/>
                </a:solidFill>
                <a:latin typeface="+mn-lt"/>
                <a:ea typeface="+mn-ea"/>
                <a:cs typeface="+mn-cs"/>
              </a:rPr>
              <a:t>"Home Premium"</a:t>
            </a:r>
            <a:r>
              <a:rPr lang="pt-BR" sz="1200" kern="1200" dirty="0">
                <a:solidFill>
                  <a:schemeClr val="tx1"/>
                </a:solidFill>
                <a:latin typeface="+mn-lt"/>
                <a:ea typeface="+mn-ea"/>
                <a:cs typeface="+mn-cs"/>
              </a:rPr>
              <a:t> ou </a:t>
            </a:r>
            <a:r>
              <a:rPr lang="pt-BR" sz="1200" b="1" kern="1200" dirty="0">
                <a:solidFill>
                  <a:schemeClr val="tx1"/>
                </a:solidFill>
                <a:latin typeface="+mn-lt"/>
                <a:ea typeface="+mn-ea"/>
                <a:cs typeface="+mn-cs"/>
              </a:rPr>
              <a:t>"Basic" </a:t>
            </a:r>
            <a:r>
              <a:rPr lang="pt-BR" sz="1200" kern="1200" dirty="0">
                <a:solidFill>
                  <a:schemeClr val="tx1"/>
                </a:solidFill>
                <a:latin typeface="+mn-lt"/>
                <a:ea typeface="+mn-ea"/>
                <a:cs typeface="+mn-cs"/>
              </a:rPr>
              <a:t>editions.</a:t>
            </a:r>
            <a:endParaRPr lang="pt-BR" b="1" dirty="0"/>
          </a:p>
          <a:p>
            <a:pPr lvl="0">
              <a:buFont typeface="Arial" pitchFamily="34" charset="0"/>
              <a:buNone/>
            </a:pPr>
            <a:endParaRPr lang="pt-BR" b="1" dirty="0"/>
          </a:p>
          <a:p>
            <a:pPr lvl="0">
              <a:buFont typeface="Arial" pitchFamily="34" charset="0"/>
              <a:buChar char="•"/>
            </a:pPr>
            <a:r>
              <a:rPr lang="pt-BR" b="1" dirty="0"/>
              <a:t> Leitura</a:t>
            </a:r>
            <a:r>
              <a:rPr lang="pt-BR" b="1" baseline="0" dirty="0"/>
              <a:t> Complementar:</a:t>
            </a:r>
          </a:p>
          <a:p>
            <a:pPr lvl="0">
              <a:buFont typeface="Arial" pitchFamily="34" charset="0"/>
              <a:buChar char="•"/>
            </a:pPr>
            <a:endParaRPr lang="pt-BR" baseline="0" dirty="0"/>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baseline="0" dirty="0"/>
              <a:t> </a:t>
            </a:r>
            <a:r>
              <a:rPr lang="pt-BR" dirty="0">
                <a:hlinkClick r:id="rId3"/>
              </a:rPr>
              <a:t>http://www.brentozar.com/archive/2013/07/will-instant-file-initialization-really-help-my-databases/</a:t>
            </a:r>
            <a:endParaRPr lang="pt-BR"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 </a:t>
            </a:r>
            <a:r>
              <a:rPr lang="pt-BR" dirty="0">
                <a:hlinkClick r:id="rId4"/>
              </a:rPr>
              <a:t>http://www.sqlskills.com/blogs/kimberly/instant-initialization-what-why-and-how/</a:t>
            </a:r>
            <a:endParaRPr lang="pt-BR"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 </a:t>
            </a:r>
            <a:r>
              <a:rPr lang="pt-BR" dirty="0">
                <a:hlinkClick r:id="rId5"/>
              </a:rPr>
              <a:t>http://www.sqlskills.com/blogs/paul/a-sql-server-dba-myth-a-day-330-instant-file-initialization-can-be-controlled-from-within-sql-server/</a:t>
            </a:r>
            <a:endParaRPr lang="pt-BR"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 </a:t>
            </a:r>
            <a:r>
              <a:rPr lang="pt-BR" dirty="0">
                <a:hlinkClick r:id="rId6"/>
              </a:rPr>
              <a:t>http://blogs.msdn.com/b/sql_pfe_blog/archive/2009/12/23/how-and-why-to-enable-instant-file-initialization.aspx</a:t>
            </a: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67</a:t>
            </a:fld>
            <a:endParaRPr lang="pt-BR" dirty="0"/>
          </a:p>
        </p:txBody>
      </p:sp>
    </p:spTree>
    <p:extLst>
      <p:ext uri="{BB962C8B-B14F-4D97-AF65-F5344CB8AC3E}">
        <p14:creationId xmlns:p14="http://schemas.microsoft.com/office/powerpoint/2010/main" val="14684093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lvl="0">
              <a:buFont typeface="Arial" pitchFamily="34" charset="0"/>
              <a:buChar char="•"/>
            </a:pPr>
            <a:r>
              <a:rPr lang="pt-BR" b="1" dirty="0"/>
              <a:t> OBS: </a:t>
            </a:r>
            <a:r>
              <a:rPr lang="pt-BR" sz="1200" dirty="0"/>
              <a:t>O comando </a:t>
            </a:r>
            <a:r>
              <a:rPr lang="pt-BR" sz="1200" b="1" dirty="0"/>
              <a:t>"secpol.msc" </a:t>
            </a:r>
            <a:r>
              <a:rPr lang="pt-BR" sz="1200" dirty="0"/>
              <a:t>não funciona em algumas edições do </a:t>
            </a:r>
            <a:r>
              <a:rPr lang="pt-BR" sz="1200" kern="1200" dirty="0">
                <a:solidFill>
                  <a:schemeClr val="tx1"/>
                </a:solidFill>
                <a:latin typeface="+mn-lt"/>
                <a:ea typeface="+mn-ea"/>
                <a:cs typeface="+mn-cs"/>
              </a:rPr>
              <a:t>Windows: </a:t>
            </a:r>
            <a:r>
              <a:rPr lang="pt-BR" sz="1200" b="1" kern="1200" dirty="0">
                <a:solidFill>
                  <a:schemeClr val="tx1"/>
                </a:solidFill>
                <a:latin typeface="+mn-lt"/>
                <a:ea typeface="+mn-ea"/>
                <a:cs typeface="+mn-cs"/>
              </a:rPr>
              <a:t>"Home Premium"</a:t>
            </a:r>
            <a:r>
              <a:rPr lang="pt-BR" sz="1200" kern="1200" dirty="0">
                <a:solidFill>
                  <a:schemeClr val="tx1"/>
                </a:solidFill>
                <a:latin typeface="+mn-lt"/>
                <a:ea typeface="+mn-ea"/>
                <a:cs typeface="+mn-cs"/>
              </a:rPr>
              <a:t> ou </a:t>
            </a:r>
            <a:r>
              <a:rPr lang="pt-BR" sz="1200" b="1" kern="1200" dirty="0">
                <a:solidFill>
                  <a:schemeClr val="tx1"/>
                </a:solidFill>
                <a:latin typeface="+mn-lt"/>
                <a:ea typeface="+mn-ea"/>
                <a:cs typeface="+mn-cs"/>
              </a:rPr>
              <a:t>"Basic" </a:t>
            </a:r>
            <a:r>
              <a:rPr lang="pt-BR" sz="1200" kern="1200" dirty="0">
                <a:solidFill>
                  <a:schemeClr val="tx1"/>
                </a:solidFill>
                <a:latin typeface="+mn-lt"/>
                <a:ea typeface="+mn-ea"/>
                <a:cs typeface="+mn-cs"/>
              </a:rPr>
              <a:t>editions.</a:t>
            </a:r>
            <a:endParaRPr lang="pt-BR" b="1" dirty="0"/>
          </a:p>
          <a:p>
            <a:pPr lvl="0">
              <a:buFont typeface="Arial" pitchFamily="34" charset="0"/>
              <a:buNone/>
            </a:pPr>
            <a:endParaRPr lang="pt-BR" b="1" dirty="0"/>
          </a:p>
          <a:p>
            <a:pPr lvl="0">
              <a:buFont typeface="Arial" pitchFamily="34" charset="0"/>
              <a:buChar char="•"/>
            </a:pPr>
            <a:r>
              <a:rPr lang="pt-BR" b="1" dirty="0"/>
              <a:t> Leitura</a:t>
            </a:r>
            <a:r>
              <a:rPr lang="pt-BR" b="1" baseline="0" dirty="0"/>
              <a:t> Complementar:</a:t>
            </a:r>
          </a:p>
          <a:p>
            <a:pPr lvl="0">
              <a:buFont typeface="Arial" pitchFamily="34" charset="0"/>
              <a:buChar char="•"/>
            </a:pPr>
            <a:endParaRPr lang="pt-BR" baseline="0" dirty="0"/>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baseline="0" dirty="0"/>
              <a:t> </a:t>
            </a:r>
            <a:r>
              <a:rPr lang="pt-BR" dirty="0">
                <a:hlinkClick r:id="rId3"/>
              </a:rPr>
              <a:t>http://www.brentozar.com/archive/2013/07/will-instant-file-initialization-really-help-my-databases/</a:t>
            </a:r>
            <a:endParaRPr lang="pt-BR"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 </a:t>
            </a:r>
            <a:r>
              <a:rPr lang="pt-BR" dirty="0">
                <a:hlinkClick r:id="rId4"/>
              </a:rPr>
              <a:t>http://www.sqlskills.com/blogs/kimberly/instant-initialization-what-why-and-how/</a:t>
            </a:r>
            <a:endParaRPr lang="pt-BR"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 </a:t>
            </a:r>
            <a:r>
              <a:rPr lang="pt-BR" dirty="0">
                <a:hlinkClick r:id="rId5"/>
              </a:rPr>
              <a:t>http://www.sqlskills.com/blogs/paul/a-sql-server-dba-myth-a-day-330-instant-file-initialization-can-be-controlled-from-within-sql-server/</a:t>
            </a:r>
            <a:endParaRPr lang="pt-BR"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 </a:t>
            </a:r>
            <a:r>
              <a:rPr lang="pt-BR" dirty="0">
                <a:hlinkClick r:id="rId6"/>
              </a:rPr>
              <a:t>http://blogs.msdn.com/b/sql_pfe_blog/archive/2009/12/23/how-and-why-to-enable-instant-file-initialization.aspx</a:t>
            </a: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68</a:t>
            </a:fld>
            <a:endParaRPr lang="pt-BR" dirty="0"/>
          </a:p>
        </p:txBody>
      </p:sp>
    </p:spTree>
    <p:extLst>
      <p:ext uri="{BB962C8B-B14F-4D97-AF65-F5344CB8AC3E}">
        <p14:creationId xmlns:p14="http://schemas.microsoft.com/office/powerpoint/2010/main" val="14477759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lvl="0">
              <a:buFont typeface="Arial" pitchFamily="34" charset="0"/>
              <a:buChar char="•"/>
            </a:pPr>
            <a:r>
              <a:rPr lang="pt-BR" b="1" dirty="0"/>
              <a:t> OBS: </a:t>
            </a:r>
            <a:r>
              <a:rPr lang="pt-BR" sz="1200" dirty="0"/>
              <a:t>O comando </a:t>
            </a:r>
            <a:r>
              <a:rPr lang="pt-BR" sz="1200" b="1" dirty="0"/>
              <a:t>"secpol.msc" </a:t>
            </a:r>
            <a:r>
              <a:rPr lang="pt-BR" sz="1200" dirty="0"/>
              <a:t>não funciona em algumas edições do </a:t>
            </a:r>
            <a:r>
              <a:rPr lang="pt-BR" sz="1200" kern="1200" dirty="0">
                <a:solidFill>
                  <a:schemeClr val="tx1"/>
                </a:solidFill>
                <a:latin typeface="+mn-lt"/>
                <a:ea typeface="+mn-ea"/>
                <a:cs typeface="+mn-cs"/>
              </a:rPr>
              <a:t>Windows: </a:t>
            </a:r>
            <a:r>
              <a:rPr lang="pt-BR" sz="1200" b="1" kern="1200" dirty="0">
                <a:solidFill>
                  <a:schemeClr val="tx1"/>
                </a:solidFill>
                <a:latin typeface="+mn-lt"/>
                <a:ea typeface="+mn-ea"/>
                <a:cs typeface="+mn-cs"/>
              </a:rPr>
              <a:t>"Home Premium"</a:t>
            </a:r>
            <a:r>
              <a:rPr lang="pt-BR" sz="1200" kern="1200" dirty="0">
                <a:solidFill>
                  <a:schemeClr val="tx1"/>
                </a:solidFill>
                <a:latin typeface="+mn-lt"/>
                <a:ea typeface="+mn-ea"/>
                <a:cs typeface="+mn-cs"/>
              </a:rPr>
              <a:t> ou </a:t>
            </a:r>
            <a:r>
              <a:rPr lang="pt-BR" sz="1200" b="1" kern="1200" dirty="0">
                <a:solidFill>
                  <a:schemeClr val="tx1"/>
                </a:solidFill>
                <a:latin typeface="+mn-lt"/>
                <a:ea typeface="+mn-ea"/>
                <a:cs typeface="+mn-cs"/>
              </a:rPr>
              <a:t>"Basic" </a:t>
            </a:r>
            <a:r>
              <a:rPr lang="pt-BR" sz="1200" kern="1200" dirty="0">
                <a:solidFill>
                  <a:schemeClr val="tx1"/>
                </a:solidFill>
                <a:latin typeface="+mn-lt"/>
                <a:ea typeface="+mn-ea"/>
                <a:cs typeface="+mn-cs"/>
              </a:rPr>
              <a:t>editions.</a:t>
            </a:r>
            <a:endParaRPr lang="pt-BR" b="1" dirty="0"/>
          </a:p>
          <a:p>
            <a:pPr lvl="0">
              <a:buFont typeface="Arial" pitchFamily="34" charset="0"/>
              <a:buNone/>
            </a:pPr>
            <a:endParaRPr lang="pt-BR" b="1" dirty="0"/>
          </a:p>
          <a:p>
            <a:pPr lvl="0">
              <a:buFont typeface="Arial" pitchFamily="34" charset="0"/>
              <a:buChar char="•"/>
            </a:pPr>
            <a:r>
              <a:rPr lang="pt-BR" b="1" dirty="0"/>
              <a:t> Leitura</a:t>
            </a:r>
            <a:r>
              <a:rPr lang="pt-BR" b="1" baseline="0" dirty="0"/>
              <a:t> Complementar:</a:t>
            </a:r>
          </a:p>
          <a:p>
            <a:pPr lvl="0">
              <a:buFont typeface="Arial" pitchFamily="34" charset="0"/>
              <a:buChar char="•"/>
            </a:pPr>
            <a:endParaRPr lang="pt-BR" baseline="0" dirty="0"/>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baseline="0" dirty="0"/>
              <a:t> </a:t>
            </a:r>
            <a:r>
              <a:rPr lang="pt-BR" dirty="0">
                <a:hlinkClick r:id="rId3"/>
              </a:rPr>
              <a:t>http://www.brentozar.com/archive/2013/07/will-instant-file-initialization-really-help-my-databases/</a:t>
            </a:r>
            <a:endParaRPr lang="pt-BR"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 </a:t>
            </a:r>
            <a:r>
              <a:rPr lang="pt-BR" dirty="0">
                <a:hlinkClick r:id="rId4"/>
              </a:rPr>
              <a:t>http://www.sqlskills.com/blogs/kimberly/instant-initialization-what-why-and-how/</a:t>
            </a:r>
            <a:endParaRPr lang="pt-BR"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 </a:t>
            </a:r>
            <a:r>
              <a:rPr lang="pt-BR" dirty="0">
                <a:hlinkClick r:id="rId5"/>
              </a:rPr>
              <a:t>http://www.sqlskills.com/blogs/paul/a-sql-server-dba-myth-a-day-330-instant-file-initialization-can-be-controlled-from-within-sql-server/</a:t>
            </a:r>
            <a:endParaRPr lang="pt-BR" dirty="0"/>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pt-BR" dirty="0"/>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 </a:t>
            </a:r>
            <a:r>
              <a:rPr lang="pt-BR" dirty="0">
                <a:hlinkClick r:id="rId6"/>
              </a:rPr>
              <a:t>http://blogs.msdn.com/b/sql_pfe_blog/archive/2009/12/23/how-and-why-to-enable-instant-file-initialization.aspx</a:t>
            </a: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69</a:t>
            </a:fld>
            <a:endParaRPr lang="pt-BR" dirty="0"/>
          </a:p>
        </p:txBody>
      </p:sp>
    </p:spTree>
    <p:extLst>
      <p:ext uri="{BB962C8B-B14F-4D97-AF65-F5344CB8AC3E}">
        <p14:creationId xmlns:p14="http://schemas.microsoft.com/office/powerpoint/2010/main" val="14877475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buFont typeface="Arial" pitchFamily="34" charset="0"/>
              <a:buChar char="•"/>
            </a:pPr>
            <a:r>
              <a:rPr lang="pt-BR" sz="1600" b="1" dirty="0"/>
              <a:t> Leitura Complementar:</a:t>
            </a:r>
          </a:p>
          <a:p>
            <a:endParaRPr lang="pt-BR" sz="1600" dirty="0"/>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600" dirty="0"/>
              <a:t> </a:t>
            </a:r>
            <a:r>
              <a:rPr lang="pt-BR" dirty="0">
                <a:hlinkClick r:id="rId3"/>
              </a:rPr>
              <a:t>http://blog.idera.com/sql-server/introduction-to-sql-server-system-databases/</a:t>
            </a:r>
            <a:endParaRPr lang="pt-BR" dirty="0"/>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dirty="0"/>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TEMPDB</a:t>
            </a:r>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dirty="0"/>
              <a:t>https://www.brentozar.com/blitz/tempdb-data-files/</a:t>
            </a:r>
            <a:br>
              <a:rPr lang="pt-BR" dirty="0"/>
            </a:br>
            <a:br>
              <a:rPr lang="pt-BR" dirty="0"/>
            </a:br>
            <a:r>
              <a:rPr lang="en-US" dirty="0"/>
              <a:t>“For most of the world, one data file is okay, but as your system starts to grow, it may run into an issue called page contention on GAM, SGAM, or PFS pages.” by </a:t>
            </a:r>
            <a:r>
              <a:rPr lang="en-US" dirty="0" err="1"/>
              <a:t>Brentozar</a:t>
            </a:r>
            <a:endParaRPr lang="en-US" dirty="0"/>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dirty="0"/>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dirty="0"/>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71</a:t>
            </a:fld>
            <a:endParaRPr lang="pt-BR" dirty="0"/>
          </a:p>
        </p:txBody>
      </p:sp>
    </p:spTree>
    <p:extLst>
      <p:ext uri="{BB962C8B-B14F-4D97-AF65-F5344CB8AC3E}">
        <p14:creationId xmlns:p14="http://schemas.microsoft.com/office/powerpoint/2010/main" val="2047574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a:t>Site Fabrício Lima – Soluções</a:t>
            </a:r>
            <a:r>
              <a:rPr lang="pt-BR" b="1" baseline="0" dirty="0"/>
              <a:t> em Banco de Dados:</a:t>
            </a:r>
          </a:p>
          <a:p>
            <a:pPr marL="0" marR="0" indent="0" algn="l" defTabSz="914400" rtl="0" eaLnBrk="1" fontAlgn="auto" latinLnBrk="0" hangingPunct="1">
              <a:lnSpc>
                <a:spcPct val="100000"/>
              </a:lnSpc>
              <a:spcBef>
                <a:spcPts val="0"/>
              </a:spcBef>
              <a:spcAft>
                <a:spcPts val="0"/>
              </a:spcAft>
              <a:buClrTx/>
              <a:buSzTx/>
              <a:buFontTx/>
              <a:buNone/>
              <a:tabLst/>
              <a:defRPr/>
            </a:pPr>
            <a:endParaRPr lang="pt-BR" b="1" baseline="0" dirty="0"/>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b="1" baseline="0" dirty="0"/>
              <a:t> </a:t>
            </a:r>
            <a:r>
              <a:rPr lang="pt-BR" sz="2800" dirty="0">
                <a:solidFill>
                  <a:srgbClr val="002060"/>
                </a:solidFill>
                <a:hlinkClick r:id="rId3"/>
              </a:rPr>
              <a:t>http://www.fabriciolima.net/blog/consultoria-remota/</a:t>
            </a: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5</a:t>
            </a:fld>
            <a:endParaRPr lang="pt-BR" dirty="0"/>
          </a:p>
        </p:txBody>
      </p:sp>
    </p:spTree>
    <p:extLst>
      <p:ext uri="{BB962C8B-B14F-4D97-AF65-F5344CB8AC3E}">
        <p14:creationId xmlns:p14="http://schemas.microsoft.com/office/powerpoint/2010/main" val="34247885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72</a:t>
            </a:fld>
            <a:endParaRPr lang="pt-BR" dirty="0"/>
          </a:p>
        </p:txBody>
      </p:sp>
    </p:spTree>
    <p:extLst>
      <p:ext uri="{BB962C8B-B14F-4D97-AF65-F5344CB8AC3E}">
        <p14:creationId xmlns:p14="http://schemas.microsoft.com/office/powerpoint/2010/main" val="3666467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buFont typeface="Arial" pitchFamily="34" charset="0"/>
              <a:buNone/>
            </a:pP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74</a:t>
            </a:fld>
            <a:endParaRPr lang="pt-BR" dirty="0"/>
          </a:p>
        </p:txBody>
      </p:sp>
    </p:spTree>
    <p:extLst>
      <p:ext uri="{BB962C8B-B14F-4D97-AF65-F5344CB8AC3E}">
        <p14:creationId xmlns:p14="http://schemas.microsoft.com/office/powerpoint/2010/main" val="36113763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buFont typeface="Arial" pitchFamily="34" charset="0"/>
              <a:buNone/>
            </a:pP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75</a:t>
            </a:fld>
            <a:endParaRPr lang="pt-BR" dirty="0"/>
          </a:p>
        </p:txBody>
      </p:sp>
    </p:spTree>
    <p:extLst>
      <p:ext uri="{BB962C8B-B14F-4D97-AF65-F5344CB8AC3E}">
        <p14:creationId xmlns:p14="http://schemas.microsoft.com/office/powerpoint/2010/main" val="41345534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buFont typeface="Arial" pitchFamily="34" charset="0"/>
              <a:buNone/>
            </a:pP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76</a:t>
            </a:fld>
            <a:endParaRPr lang="pt-BR" dirty="0"/>
          </a:p>
        </p:txBody>
      </p:sp>
    </p:spTree>
    <p:extLst>
      <p:ext uri="{BB962C8B-B14F-4D97-AF65-F5344CB8AC3E}">
        <p14:creationId xmlns:p14="http://schemas.microsoft.com/office/powerpoint/2010/main" val="11971046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buFont typeface="Arial" pitchFamily="34" charset="0"/>
              <a:buNone/>
            </a:pP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77</a:t>
            </a:fld>
            <a:endParaRPr lang="pt-BR" dirty="0"/>
          </a:p>
        </p:txBody>
      </p:sp>
    </p:spTree>
    <p:extLst>
      <p:ext uri="{BB962C8B-B14F-4D97-AF65-F5344CB8AC3E}">
        <p14:creationId xmlns:p14="http://schemas.microsoft.com/office/powerpoint/2010/main" val="18996024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buFont typeface="Arial" pitchFamily="34" charset="0"/>
              <a:buNone/>
            </a:pP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78</a:t>
            </a:fld>
            <a:endParaRPr lang="pt-BR" dirty="0"/>
          </a:p>
        </p:txBody>
      </p:sp>
    </p:spTree>
    <p:extLst>
      <p:ext uri="{BB962C8B-B14F-4D97-AF65-F5344CB8AC3E}">
        <p14:creationId xmlns:p14="http://schemas.microsoft.com/office/powerpoint/2010/main" val="38209128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buFont typeface="Arial" pitchFamily="34" charset="0"/>
              <a:buNone/>
            </a:pP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79</a:t>
            </a:fld>
            <a:endParaRPr lang="pt-BR" dirty="0"/>
          </a:p>
        </p:txBody>
      </p:sp>
    </p:spTree>
    <p:extLst>
      <p:ext uri="{BB962C8B-B14F-4D97-AF65-F5344CB8AC3E}">
        <p14:creationId xmlns:p14="http://schemas.microsoft.com/office/powerpoint/2010/main" val="3435645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buFont typeface="Arial" pitchFamily="34" charset="0"/>
              <a:buNone/>
            </a:pP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80</a:t>
            </a:fld>
            <a:endParaRPr lang="pt-BR" dirty="0"/>
          </a:p>
        </p:txBody>
      </p:sp>
    </p:spTree>
    <p:extLst>
      <p:ext uri="{BB962C8B-B14F-4D97-AF65-F5344CB8AC3E}">
        <p14:creationId xmlns:p14="http://schemas.microsoft.com/office/powerpoint/2010/main" val="28141533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buFont typeface="Arial" pitchFamily="34" charset="0"/>
              <a:buNone/>
            </a:pP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81</a:t>
            </a:fld>
            <a:endParaRPr lang="pt-BR" dirty="0"/>
          </a:p>
        </p:txBody>
      </p:sp>
    </p:spTree>
    <p:extLst>
      <p:ext uri="{BB962C8B-B14F-4D97-AF65-F5344CB8AC3E}">
        <p14:creationId xmlns:p14="http://schemas.microsoft.com/office/powerpoint/2010/main" val="24042644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buFont typeface="Arial" pitchFamily="34" charset="0"/>
              <a:buNone/>
            </a:pP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82</a:t>
            </a:fld>
            <a:endParaRPr lang="pt-BR" dirty="0"/>
          </a:p>
        </p:txBody>
      </p:sp>
    </p:spTree>
    <p:extLst>
      <p:ext uri="{BB962C8B-B14F-4D97-AF65-F5344CB8AC3E}">
        <p14:creationId xmlns:p14="http://schemas.microsoft.com/office/powerpoint/2010/main" val="1481778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a:t>Site Fabrício Lima – Soluções</a:t>
            </a:r>
            <a:r>
              <a:rPr lang="pt-BR" b="1" baseline="0" dirty="0"/>
              <a:t> em Banco de Dados:</a:t>
            </a:r>
          </a:p>
          <a:p>
            <a:pPr marL="0" marR="0" indent="0" algn="l" defTabSz="914400" rtl="0" eaLnBrk="1" fontAlgn="auto" latinLnBrk="0" hangingPunct="1">
              <a:lnSpc>
                <a:spcPct val="100000"/>
              </a:lnSpc>
              <a:spcBef>
                <a:spcPts val="0"/>
              </a:spcBef>
              <a:spcAft>
                <a:spcPts val="0"/>
              </a:spcAft>
              <a:buClrTx/>
              <a:buSzTx/>
              <a:buFontTx/>
              <a:buNone/>
              <a:tabLst/>
              <a:defRPr/>
            </a:pPr>
            <a:endParaRPr lang="pt-BR" b="1" baseline="0" dirty="0"/>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b="1" baseline="0" dirty="0"/>
              <a:t> </a:t>
            </a:r>
            <a:r>
              <a:rPr lang="pt-BR" sz="2800" dirty="0">
                <a:solidFill>
                  <a:srgbClr val="002060"/>
                </a:solidFill>
                <a:hlinkClick r:id="rId3"/>
              </a:rPr>
              <a:t>http://www.fabriciolima.net/blog/consultoria-remota/</a:t>
            </a: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6</a:t>
            </a:fld>
            <a:endParaRPr lang="pt-BR" dirty="0"/>
          </a:p>
        </p:txBody>
      </p:sp>
    </p:spTree>
    <p:extLst>
      <p:ext uri="{BB962C8B-B14F-4D97-AF65-F5344CB8AC3E}">
        <p14:creationId xmlns:p14="http://schemas.microsoft.com/office/powerpoint/2010/main" val="4323318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buFont typeface="Arial" pitchFamily="34" charset="0"/>
              <a:buNone/>
            </a:pP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83</a:t>
            </a:fld>
            <a:endParaRPr lang="pt-BR" dirty="0"/>
          </a:p>
        </p:txBody>
      </p:sp>
    </p:spTree>
    <p:extLst>
      <p:ext uri="{BB962C8B-B14F-4D97-AF65-F5344CB8AC3E}">
        <p14:creationId xmlns:p14="http://schemas.microsoft.com/office/powerpoint/2010/main" val="14032969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buFont typeface="Arial" pitchFamily="34" charset="0"/>
              <a:buNone/>
            </a:pP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84</a:t>
            </a:fld>
            <a:endParaRPr lang="pt-BR" dirty="0"/>
          </a:p>
        </p:txBody>
      </p:sp>
    </p:spTree>
    <p:extLst>
      <p:ext uri="{BB962C8B-B14F-4D97-AF65-F5344CB8AC3E}">
        <p14:creationId xmlns:p14="http://schemas.microsoft.com/office/powerpoint/2010/main" val="3900250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buFont typeface="Arial" pitchFamily="34" charset="0"/>
              <a:buNone/>
            </a:pP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85</a:t>
            </a:fld>
            <a:endParaRPr lang="pt-BR" dirty="0"/>
          </a:p>
        </p:txBody>
      </p:sp>
    </p:spTree>
    <p:extLst>
      <p:ext uri="{BB962C8B-B14F-4D97-AF65-F5344CB8AC3E}">
        <p14:creationId xmlns:p14="http://schemas.microsoft.com/office/powerpoint/2010/main" val="5501502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200" b="1" dirty="0"/>
              <a:t> Leitura Complementar:</a:t>
            </a:r>
          </a:p>
          <a:p>
            <a:endParaRPr lang="pt-BR" sz="1200"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200" dirty="0"/>
              <a:t> </a:t>
            </a:r>
            <a:r>
              <a:rPr lang="pt-BR" sz="1200" dirty="0">
                <a:hlinkClick r:id="rId3"/>
              </a:rPr>
              <a:t>http://blogs.msdn.com/b/suhde/archive/2009/07/12/how-to-configure-sql-server-database-mail-to-send-email-using-your-windows-live-mail-account-or-your-gmail-account.aspx</a:t>
            </a:r>
            <a:endParaRPr lang="pt-BR" sz="1200" dirty="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pt-BR" sz="1200" dirty="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sz="1200" dirty="0"/>
              <a:t> </a:t>
            </a:r>
            <a:r>
              <a:rPr lang="pt-BR" sz="1200" b="1" dirty="0"/>
              <a:t>OBS:</a:t>
            </a:r>
            <a:r>
              <a:rPr lang="pt-BR" sz="1200" baseline="0" dirty="0"/>
              <a:t> Ao usar uma conta do </a:t>
            </a:r>
            <a:r>
              <a:rPr lang="pt-BR" sz="1200" b="1" baseline="0" dirty="0"/>
              <a:t>Gmail</a:t>
            </a:r>
            <a:r>
              <a:rPr lang="pt-BR" sz="1200" baseline="0" dirty="0"/>
              <a:t>, talvez seja necessário alterar a Configuração de Segurança no Email para permitir o “</a:t>
            </a:r>
            <a:r>
              <a:rPr lang="pt-BR" sz="1050" b="1" i="0" kern="1200" dirty="0">
                <a:solidFill>
                  <a:schemeClr val="tx1"/>
                </a:solidFill>
                <a:latin typeface="+mn-lt"/>
                <a:ea typeface="+mn-ea"/>
                <a:cs typeface="+mn-cs"/>
              </a:rPr>
              <a:t>Acesso para aplicativos menos seguros</a:t>
            </a:r>
            <a:r>
              <a:rPr lang="pt-BR" sz="1200" baseline="0" dirty="0"/>
              <a:t>” através do link abaixo:</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pt-BR" sz="1200" baseline="0" dirty="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pt-BR" sz="1050" b="0" i="0" kern="1200" dirty="0">
                <a:solidFill>
                  <a:schemeClr val="tx1"/>
                </a:solidFill>
                <a:latin typeface="+mn-lt"/>
                <a:ea typeface="+mn-ea"/>
                <a:cs typeface="+mn-cs"/>
                <a:hlinkClick r:id="rId4"/>
              </a:rPr>
              <a:t>https://www.google.com/settings/security/lesssecureapps</a:t>
            </a:r>
            <a:endParaRPr lang="pt-BR" sz="1200"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86</a:t>
            </a:fld>
            <a:endParaRPr lang="pt-BR" dirty="0"/>
          </a:p>
        </p:txBody>
      </p:sp>
    </p:spTree>
    <p:extLst>
      <p:ext uri="{BB962C8B-B14F-4D97-AF65-F5344CB8AC3E}">
        <p14:creationId xmlns:p14="http://schemas.microsoft.com/office/powerpoint/2010/main" val="42555650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1" dirty="0"/>
              <a:t>Leitura Complementar:</a:t>
            </a:r>
          </a:p>
          <a:p>
            <a:endParaRPr lang="pt-BR" dirty="0"/>
          </a:p>
          <a:p>
            <a:pPr marL="171450" indent="-171450">
              <a:buFont typeface="Arial" panose="020B0604020202020204" pitchFamily="34" charset="0"/>
              <a:buChar char="•"/>
            </a:pPr>
            <a:r>
              <a:rPr lang="pt-BR" b="1" dirty="0"/>
              <a:t>Vídeo: Vitor Fava - </a:t>
            </a:r>
            <a:r>
              <a:rPr lang="pt-BR" sz="1200" b="1" i="0" kern="1200" dirty="0">
                <a:solidFill>
                  <a:schemeClr val="tx1"/>
                </a:solidFill>
                <a:effectLst/>
                <a:latin typeface="+mn-lt"/>
                <a:ea typeface="+mn-ea"/>
                <a:cs typeface="+mn-cs"/>
              </a:rPr>
              <a:t>Quer ser um excelente DBA? pergunte-me como!</a:t>
            </a:r>
          </a:p>
          <a:p>
            <a:pPr marL="0" indent="0">
              <a:buFont typeface="Arial" panose="020B0604020202020204" pitchFamily="34" charset="0"/>
              <a:buNone/>
            </a:pPr>
            <a:r>
              <a:rPr lang="pt-BR" sz="1200" dirty="0">
                <a:solidFill>
                  <a:srgbClr val="002060"/>
                </a:solidFill>
                <a:hlinkClick r:id="rId3"/>
              </a:rPr>
              <a:t>https://www.youtube.com/watch?v=2rbT9QrUzEs</a:t>
            </a:r>
            <a:endParaRPr lang="pt-BR" sz="1200" dirty="0">
              <a:solidFill>
                <a:srgbClr val="002060"/>
              </a:solidFill>
            </a:endParaRPr>
          </a:p>
          <a:p>
            <a:pPr marL="0" indent="0">
              <a:buFont typeface="Arial" panose="020B0604020202020204" pitchFamily="34" charset="0"/>
              <a:buNone/>
            </a:pPr>
            <a:endParaRPr lang="pt-BR" sz="1200" dirty="0">
              <a:solidFill>
                <a:srgbClr val="002060"/>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b="1" dirty="0"/>
              <a:t>Vídeo: Marcus Vinicius Bittencourt - DBA SQL Server por Acidente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200" dirty="0">
                <a:solidFill>
                  <a:srgbClr val="002060"/>
                </a:solidFill>
                <a:hlinkClick r:id="rId4"/>
              </a:rPr>
              <a:t>https://www.youtube.com/watch?v=rbCazWc5bb8</a:t>
            </a:r>
            <a:endParaRPr lang="pt-BR" sz="1200" dirty="0">
              <a:solidFill>
                <a:srgbClr val="002060"/>
              </a:solidFill>
            </a:endParaRPr>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87</a:t>
            </a:fld>
            <a:endParaRPr lang="pt-BR" dirty="0"/>
          </a:p>
        </p:txBody>
      </p:sp>
    </p:spTree>
    <p:extLst>
      <p:ext uri="{BB962C8B-B14F-4D97-AF65-F5344CB8AC3E}">
        <p14:creationId xmlns:p14="http://schemas.microsoft.com/office/powerpoint/2010/main" val="3440862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a:t>Site Fabrício Lima – Soluções</a:t>
            </a:r>
            <a:r>
              <a:rPr lang="pt-BR" b="1" baseline="0" dirty="0"/>
              <a:t> em Banco de Dados:</a:t>
            </a:r>
          </a:p>
          <a:p>
            <a:pPr marL="0" marR="0" indent="0" algn="l" defTabSz="914400" rtl="0" eaLnBrk="1" fontAlgn="auto" latinLnBrk="0" hangingPunct="1">
              <a:lnSpc>
                <a:spcPct val="100000"/>
              </a:lnSpc>
              <a:spcBef>
                <a:spcPts val="0"/>
              </a:spcBef>
              <a:spcAft>
                <a:spcPts val="0"/>
              </a:spcAft>
              <a:buClrTx/>
              <a:buSzTx/>
              <a:buFontTx/>
              <a:buNone/>
              <a:tabLst/>
              <a:defRPr/>
            </a:pPr>
            <a:endParaRPr lang="pt-BR" b="1" baseline="0" dirty="0"/>
          </a:p>
          <a:p>
            <a:pPr marL="0" marR="0" lvl="1"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pt-BR" b="1" baseline="0" dirty="0"/>
              <a:t> </a:t>
            </a:r>
            <a:r>
              <a:rPr lang="pt-BR" sz="2800" dirty="0">
                <a:hlinkClick r:id="rId3"/>
              </a:rPr>
              <a:t>http://www.fabriciolima.net/blog/entre-em-contato/</a:t>
            </a:r>
            <a:endParaRPr lang="pt-BR" sz="1200"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7</a:t>
            </a:fld>
            <a:endParaRPr lang="pt-BR" dirty="0"/>
          </a:p>
        </p:txBody>
      </p:sp>
    </p:spTree>
    <p:extLst>
      <p:ext uri="{BB962C8B-B14F-4D97-AF65-F5344CB8AC3E}">
        <p14:creationId xmlns:p14="http://schemas.microsoft.com/office/powerpoint/2010/main" val="4232129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a:t>Site Fabrício Lima – Soluções</a:t>
            </a:r>
            <a:r>
              <a:rPr lang="pt-BR" b="1" baseline="0" dirty="0"/>
              <a:t> em Banco de Dados:</a:t>
            </a:r>
          </a:p>
          <a:p>
            <a:endParaRPr lang="pt-BR" dirty="0"/>
          </a:p>
          <a:p>
            <a:pPr>
              <a:buFont typeface="Arial" pitchFamily="34" charset="0"/>
              <a:buChar char="•"/>
            </a:pPr>
            <a:r>
              <a:rPr lang="pt-BR" dirty="0"/>
              <a:t> </a:t>
            </a:r>
            <a:r>
              <a:rPr lang="pt-BR" sz="1200" dirty="0">
                <a:solidFill>
                  <a:srgbClr val="002060"/>
                </a:solidFill>
                <a:hlinkClick r:id="rId3"/>
              </a:rPr>
              <a:t>http://www.fabriciolima.net/blog/blog/sobre-2/</a:t>
            </a: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8</a:t>
            </a:fld>
            <a:endParaRPr lang="pt-BR" dirty="0"/>
          </a:p>
        </p:txBody>
      </p:sp>
    </p:spTree>
    <p:extLst>
      <p:ext uri="{BB962C8B-B14F-4D97-AF65-F5344CB8AC3E}">
        <p14:creationId xmlns:p14="http://schemas.microsoft.com/office/powerpoint/2010/main" val="478967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1" dirty="0"/>
              <a:t>Site Fabrício Lima – Soluções</a:t>
            </a:r>
            <a:r>
              <a:rPr lang="pt-BR" b="1" baseline="0" dirty="0"/>
              <a:t> em Banco de Dados:</a:t>
            </a:r>
          </a:p>
          <a:p>
            <a:endParaRPr lang="pt-BR" dirty="0"/>
          </a:p>
          <a:p>
            <a:pPr>
              <a:buFont typeface="Arial" pitchFamily="34" charset="0"/>
              <a:buChar char="•"/>
            </a:pPr>
            <a:r>
              <a:rPr lang="pt-BR" dirty="0"/>
              <a:t> </a:t>
            </a:r>
            <a:r>
              <a:rPr lang="pt-BR" sz="1200" dirty="0">
                <a:solidFill>
                  <a:srgbClr val="002060"/>
                </a:solidFill>
                <a:hlinkClick r:id="rId3"/>
              </a:rPr>
              <a:t>http://www.fabriciolima.net/blog/blog/sobre-2/</a:t>
            </a:r>
            <a:endParaRPr lang="pt-BR" dirty="0"/>
          </a:p>
        </p:txBody>
      </p:sp>
      <p:sp>
        <p:nvSpPr>
          <p:cNvPr id="4" name="Espaço Reservado para Número de Slide 3"/>
          <p:cNvSpPr>
            <a:spLocks noGrp="1"/>
          </p:cNvSpPr>
          <p:nvPr>
            <p:ph type="sldNum" sz="quarter" idx="10"/>
          </p:nvPr>
        </p:nvSpPr>
        <p:spPr/>
        <p:txBody>
          <a:bodyPr/>
          <a:lstStyle/>
          <a:p>
            <a:fld id="{B139766B-57E8-4721-B13B-CB4C49AB33DF}" type="slidenum">
              <a:rPr lang="pt-BR" smtClean="0"/>
              <a:pPr/>
              <a:t>9</a:t>
            </a:fld>
            <a:endParaRPr lang="pt-BR" dirty="0"/>
          </a:p>
        </p:txBody>
      </p:sp>
    </p:spTree>
    <p:extLst>
      <p:ext uri="{BB962C8B-B14F-4D97-AF65-F5344CB8AC3E}">
        <p14:creationId xmlns:p14="http://schemas.microsoft.com/office/powerpoint/2010/main" val="3272120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3" name="Espaço Reservado para Número de Slide 13">
            <a:extLst>
              <a:ext uri="{FF2B5EF4-FFF2-40B4-BE49-F238E27FC236}">
                <a16:creationId xmlns:a16="http://schemas.microsoft.com/office/drawing/2014/main" id="{D3F0D4AC-E9F0-42CC-9848-62E20A8F6E17}"/>
              </a:ext>
            </a:extLst>
          </p:cNvPr>
          <p:cNvSpPr>
            <a:spLocks noGrp="1"/>
          </p:cNvSpPr>
          <p:nvPr>
            <p:ph type="sldNum" sz="quarter" idx="4"/>
          </p:nvPr>
        </p:nvSpPr>
        <p:spPr>
          <a:xfrm>
            <a:off x="10476854" y="6602279"/>
            <a:ext cx="1715145" cy="255722"/>
          </a:xfrm>
          <a:prstGeom prst="rect">
            <a:avLst/>
          </a:prstGeom>
        </p:spPr>
        <p:txBody>
          <a:bodyPr vert="horz" lIns="91440" tIns="45720" rIns="91440" bIns="45720" rtlCol="0" anchor="ctr"/>
          <a:lstStyle>
            <a:lvl1pPr algn="r">
              <a:defRPr sz="1400" b="1">
                <a:solidFill>
                  <a:schemeClr val="bg1"/>
                </a:solidFill>
              </a:defRPr>
            </a:lvl1pPr>
          </a:lstStyle>
          <a:p>
            <a:fld id="{A76F54FF-76C4-4040-9315-59D5D23324F5}" type="slidenum">
              <a:rPr lang="pt-BR" smtClean="0"/>
              <a:pPr/>
              <a:t>‹nº›</a:t>
            </a:fld>
            <a:r>
              <a:rPr lang="pt-BR" dirty="0"/>
              <a:t> de 88</a:t>
            </a:r>
          </a:p>
        </p:txBody>
      </p:sp>
    </p:spTree>
    <p:extLst>
      <p:ext uri="{BB962C8B-B14F-4D97-AF65-F5344CB8AC3E}">
        <p14:creationId xmlns:p14="http://schemas.microsoft.com/office/powerpoint/2010/main" val="785169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3" name="Espaço Reservado para Número de Slide 13">
            <a:extLst>
              <a:ext uri="{FF2B5EF4-FFF2-40B4-BE49-F238E27FC236}">
                <a16:creationId xmlns:a16="http://schemas.microsoft.com/office/drawing/2014/main" id="{46FE32C6-E73B-4E9E-8F50-FAF0943C91AC}"/>
              </a:ext>
            </a:extLst>
          </p:cNvPr>
          <p:cNvSpPr>
            <a:spLocks noGrp="1"/>
          </p:cNvSpPr>
          <p:nvPr>
            <p:ph type="sldNum" sz="quarter" idx="4"/>
          </p:nvPr>
        </p:nvSpPr>
        <p:spPr>
          <a:xfrm>
            <a:off x="10476854" y="6602279"/>
            <a:ext cx="1715145" cy="255722"/>
          </a:xfrm>
          <a:prstGeom prst="rect">
            <a:avLst/>
          </a:prstGeom>
        </p:spPr>
        <p:txBody>
          <a:bodyPr vert="horz" lIns="91440" tIns="45720" rIns="91440" bIns="45720" rtlCol="0" anchor="ctr"/>
          <a:lstStyle>
            <a:lvl1pPr algn="r">
              <a:defRPr sz="1400" b="1">
                <a:solidFill>
                  <a:schemeClr val="bg1"/>
                </a:solidFill>
              </a:defRPr>
            </a:lvl1pPr>
          </a:lstStyle>
          <a:p>
            <a:fld id="{A76F54FF-76C4-4040-9315-59D5D23324F5}" type="slidenum">
              <a:rPr lang="pt-BR" smtClean="0"/>
              <a:pPr/>
              <a:t>‹nº›</a:t>
            </a:fld>
            <a:r>
              <a:rPr lang="pt-BR" dirty="0"/>
              <a:t> de 88</a:t>
            </a:r>
          </a:p>
        </p:txBody>
      </p:sp>
    </p:spTree>
    <p:extLst>
      <p:ext uri="{BB962C8B-B14F-4D97-AF65-F5344CB8AC3E}">
        <p14:creationId xmlns:p14="http://schemas.microsoft.com/office/powerpoint/2010/main" val="1015827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
        <p:nvSpPr>
          <p:cNvPr id="4" name="Espaço Reservado para Número de Slide 13">
            <a:extLst>
              <a:ext uri="{FF2B5EF4-FFF2-40B4-BE49-F238E27FC236}">
                <a16:creationId xmlns:a16="http://schemas.microsoft.com/office/drawing/2014/main" id="{76809AA4-6632-4BF0-AAD9-71109A278AFC}"/>
              </a:ext>
            </a:extLst>
          </p:cNvPr>
          <p:cNvSpPr>
            <a:spLocks noGrp="1"/>
          </p:cNvSpPr>
          <p:nvPr>
            <p:ph type="sldNum" sz="quarter" idx="4"/>
          </p:nvPr>
        </p:nvSpPr>
        <p:spPr>
          <a:xfrm>
            <a:off x="10476854" y="6602279"/>
            <a:ext cx="1715145" cy="255722"/>
          </a:xfrm>
          <a:prstGeom prst="rect">
            <a:avLst/>
          </a:prstGeom>
        </p:spPr>
        <p:txBody>
          <a:bodyPr vert="horz" lIns="91440" tIns="45720" rIns="91440" bIns="45720" rtlCol="0" anchor="ctr"/>
          <a:lstStyle>
            <a:lvl1pPr algn="r">
              <a:defRPr sz="1400" b="1">
                <a:solidFill>
                  <a:schemeClr val="bg1"/>
                </a:solidFill>
              </a:defRPr>
            </a:lvl1pPr>
          </a:lstStyle>
          <a:p>
            <a:fld id="{A76F54FF-76C4-4040-9315-59D5D23324F5}" type="slidenum">
              <a:rPr lang="pt-BR" smtClean="0"/>
              <a:pPr/>
              <a:t>‹nº›</a:t>
            </a:fld>
            <a:r>
              <a:rPr lang="pt-BR" dirty="0"/>
              <a:t> de 88</a:t>
            </a:r>
          </a:p>
        </p:txBody>
      </p:sp>
    </p:spTree>
    <p:extLst>
      <p:ext uri="{BB962C8B-B14F-4D97-AF65-F5344CB8AC3E}">
        <p14:creationId xmlns:p14="http://schemas.microsoft.com/office/powerpoint/2010/main" val="37659091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7" name="Retângulo 6"/>
          <p:cNvSpPr/>
          <p:nvPr userDrawn="1"/>
        </p:nvSpPr>
        <p:spPr>
          <a:xfrm>
            <a:off x="1" y="6593840"/>
            <a:ext cx="12192000" cy="264160"/>
          </a:xfrm>
          <a:prstGeom prst="rect">
            <a:avLst/>
          </a:prstGeom>
          <a:solidFill>
            <a:srgbClr val="292A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 name="Imagem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64" y="5802172"/>
            <a:ext cx="744049" cy="791668"/>
          </a:xfrm>
          <a:prstGeom prst="rect">
            <a:avLst/>
          </a:prstGeom>
        </p:spPr>
      </p:pic>
      <p:grpSp>
        <p:nvGrpSpPr>
          <p:cNvPr id="2" name="Grupo 1"/>
          <p:cNvGrpSpPr/>
          <p:nvPr userDrawn="1"/>
        </p:nvGrpSpPr>
        <p:grpSpPr>
          <a:xfrm>
            <a:off x="0" y="76756"/>
            <a:ext cx="9282793" cy="1242640"/>
            <a:chOff x="0" y="103559"/>
            <a:chExt cx="7835899" cy="1242641"/>
          </a:xfrm>
        </p:grpSpPr>
        <p:sp>
          <p:nvSpPr>
            <p:cNvPr id="12" name="Retângulo 11"/>
            <p:cNvSpPr/>
            <p:nvPr userDrawn="1"/>
          </p:nvSpPr>
          <p:spPr>
            <a:xfrm>
              <a:off x="0" y="103559"/>
              <a:ext cx="925620" cy="11148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 name="Retângulo 9"/>
            <p:cNvSpPr/>
            <p:nvPr userDrawn="1"/>
          </p:nvSpPr>
          <p:spPr>
            <a:xfrm>
              <a:off x="327666" y="115185"/>
              <a:ext cx="616565" cy="1212322"/>
            </a:xfrm>
            <a:custGeom>
              <a:avLst/>
              <a:gdLst>
                <a:gd name="connsiteX0" fmla="*/ 0 w 457200"/>
                <a:gd name="connsiteY0" fmla="*/ 0 h 533400"/>
                <a:gd name="connsiteX1" fmla="*/ 457200 w 457200"/>
                <a:gd name="connsiteY1" fmla="*/ 0 h 533400"/>
                <a:gd name="connsiteX2" fmla="*/ 457200 w 457200"/>
                <a:gd name="connsiteY2" fmla="*/ 533400 h 533400"/>
                <a:gd name="connsiteX3" fmla="*/ 0 w 457200"/>
                <a:gd name="connsiteY3" fmla="*/ 533400 h 533400"/>
                <a:gd name="connsiteX4" fmla="*/ 0 w 457200"/>
                <a:gd name="connsiteY4" fmla="*/ 0 h 533400"/>
                <a:gd name="connsiteX0" fmla="*/ 0 w 723900"/>
                <a:gd name="connsiteY0" fmla="*/ 0 h 533400"/>
                <a:gd name="connsiteX1" fmla="*/ 723900 w 723900"/>
                <a:gd name="connsiteY1" fmla="*/ 0 h 533400"/>
                <a:gd name="connsiteX2" fmla="*/ 457200 w 723900"/>
                <a:gd name="connsiteY2" fmla="*/ 533400 h 533400"/>
                <a:gd name="connsiteX3" fmla="*/ 0 w 723900"/>
                <a:gd name="connsiteY3" fmla="*/ 533400 h 533400"/>
                <a:gd name="connsiteX4" fmla="*/ 0 w 723900"/>
                <a:gd name="connsiteY4" fmla="*/ 0 h 533400"/>
                <a:gd name="connsiteX0" fmla="*/ 266700 w 723900"/>
                <a:gd name="connsiteY0" fmla="*/ 12700 h 533400"/>
                <a:gd name="connsiteX1" fmla="*/ 723900 w 723900"/>
                <a:gd name="connsiteY1" fmla="*/ 0 h 533400"/>
                <a:gd name="connsiteX2" fmla="*/ 457200 w 723900"/>
                <a:gd name="connsiteY2" fmla="*/ 533400 h 533400"/>
                <a:gd name="connsiteX3" fmla="*/ 0 w 723900"/>
                <a:gd name="connsiteY3" fmla="*/ 533400 h 533400"/>
                <a:gd name="connsiteX4" fmla="*/ 266700 w 723900"/>
                <a:gd name="connsiteY4" fmla="*/ 12700 h 533400"/>
                <a:gd name="connsiteX0" fmla="*/ 298174 w 723900"/>
                <a:gd name="connsiteY0" fmla="*/ 2209 h 533400"/>
                <a:gd name="connsiteX1" fmla="*/ 723900 w 723900"/>
                <a:gd name="connsiteY1" fmla="*/ 0 h 533400"/>
                <a:gd name="connsiteX2" fmla="*/ 457200 w 723900"/>
                <a:gd name="connsiteY2" fmla="*/ 533400 h 533400"/>
                <a:gd name="connsiteX3" fmla="*/ 0 w 723900"/>
                <a:gd name="connsiteY3" fmla="*/ 533400 h 533400"/>
                <a:gd name="connsiteX4" fmla="*/ 298174 w 723900"/>
                <a:gd name="connsiteY4" fmla="*/ 2209 h 533400"/>
                <a:gd name="connsiteX0" fmla="*/ 79256 w 723900"/>
                <a:gd name="connsiteY0" fmla="*/ 2209 h 533400"/>
                <a:gd name="connsiteX1" fmla="*/ 723900 w 723900"/>
                <a:gd name="connsiteY1" fmla="*/ 0 h 533400"/>
                <a:gd name="connsiteX2" fmla="*/ 457200 w 723900"/>
                <a:gd name="connsiteY2" fmla="*/ 533400 h 533400"/>
                <a:gd name="connsiteX3" fmla="*/ 0 w 723900"/>
                <a:gd name="connsiteY3" fmla="*/ 533400 h 533400"/>
                <a:gd name="connsiteX4" fmla="*/ 79256 w 723900"/>
                <a:gd name="connsiteY4" fmla="*/ 2209 h 533400"/>
                <a:gd name="connsiteX0" fmla="*/ 79256 w 457200"/>
                <a:gd name="connsiteY0" fmla="*/ 27964 h 559155"/>
                <a:gd name="connsiteX1" fmla="*/ 401963 w 457200"/>
                <a:gd name="connsiteY1" fmla="*/ 0 h 559155"/>
                <a:gd name="connsiteX2" fmla="*/ 457200 w 457200"/>
                <a:gd name="connsiteY2" fmla="*/ 559155 h 559155"/>
                <a:gd name="connsiteX3" fmla="*/ 0 w 457200"/>
                <a:gd name="connsiteY3" fmla="*/ 559155 h 559155"/>
                <a:gd name="connsiteX4" fmla="*/ 79256 w 457200"/>
                <a:gd name="connsiteY4" fmla="*/ 27964 h 559155"/>
                <a:gd name="connsiteX0" fmla="*/ 0 w 468086"/>
                <a:gd name="connsiteY0" fmla="*/ 66597 h 559155"/>
                <a:gd name="connsiteX1" fmla="*/ 412849 w 468086"/>
                <a:gd name="connsiteY1" fmla="*/ 0 h 559155"/>
                <a:gd name="connsiteX2" fmla="*/ 468086 w 468086"/>
                <a:gd name="connsiteY2" fmla="*/ 559155 h 559155"/>
                <a:gd name="connsiteX3" fmla="*/ 10886 w 468086"/>
                <a:gd name="connsiteY3" fmla="*/ 559155 h 559155"/>
                <a:gd name="connsiteX4" fmla="*/ 0 w 468086"/>
                <a:gd name="connsiteY4" fmla="*/ 66597 h 559155"/>
                <a:gd name="connsiteX0" fmla="*/ 182277 w 457200"/>
                <a:gd name="connsiteY0" fmla="*/ 337024 h 559155"/>
                <a:gd name="connsiteX1" fmla="*/ 401963 w 457200"/>
                <a:gd name="connsiteY1" fmla="*/ 0 h 559155"/>
                <a:gd name="connsiteX2" fmla="*/ 457200 w 457200"/>
                <a:gd name="connsiteY2" fmla="*/ 559155 h 559155"/>
                <a:gd name="connsiteX3" fmla="*/ 0 w 457200"/>
                <a:gd name="connsiteY3" fmla="*/ 559155 h 559155"/>
                <a:gd name="connsiteX4" fmla="*/ 182277 w 457200"/>
                <a:gd name="connsiteY4" fmla="*/ 337024 h 559155"/>
                <a:gd name="connsiteX0" fmla="*/ 53502 w 457200"/>
                <a:gd name="connsiteY0" fmla="*/ 143862 h 559155"/>
                <a:gd name="connsiteX1" fmla="*/ 401963 w 457200"/>
                <a:gd name="connsiteY1" fmla="*/ 0 h 559155"/>
                <a:gd name="connsiteX2" fmla="*/ 457200 w 457200"/>
                <a:gd name="connsiteY2" fmla="*/ 559155 h 559155"/>
                <a:gd name="connsiteX3" fmla="*/ 0 w 457200"/>
                <a:gd name="connsiteY3" fmla="*/ 559155 h 559155"/>
                <a:gd name="connsiteX4" fmla="*/ 53502 w 457200"/>
                <a:gd name="connsiteY4" fmla="*/ 143862 h 559155"/>
                <a:gd name="connsiteX0" fmla="*/ 53502 w 457200"/>
                <a:gd name="connsiteY0" fmla="*/ 143862 h 559155"/>
                <a:gd name="connsiteX1" fmla="*/ 273188 w 457200"/>
                <a:gd name="connsiteY1" fmla="*/ 0 h 559155"/>
                <a:gd name="connsiteX2" fmla="*/ 457200 w 457200"/>
                <a:gd name="connsiteY2" fmla="*/ 559155 h 559155"/>
                <a:gd name="connsiteX3" fmla="*/ 0 w 457200"/>
                <a:gd name="connsiteY3" fmla="*/ 559155 h 559155"/>
                <a:gd name="connsiteX4" fmla="*/ 53502 w 457200"/>
                <a:gd name="connsiteY4" fmla="*/ 143862 h 559155"/>
                <a:gd name="connsiteX0" fmla="*/ 0 w 468085"/>
                <a:gd name="connsiteY0" fmla="*/ 143862 h 559155"/>
                <a:gd name="connsiteX1" fmla="*/ 284073 w 468085"/>
                <a:gd name="connsiteY1" fmla="*/ 0 h 559155"/>
                <a:gd name="connsiteX2" fmla="*/ 468085 w 468085"/>
                <a:gd name="connsiteY2" fmla="*/ 559155 h 559155"/>
                <a:gd name="connsiteX3" fmla="*/ 10885 w 468085"/>
                <a:gd name="connsiteY3" fmla="*/ 559155 h 559155"/>
                <a:gd name="connsiteX4" fmla="*/ 0 w 468085"/>
                <a:gd name="connsiteY4" fmla="*/ 143862 h 559155"/>
                <a:gd name="connsiteX0" fmla="*/ 0 w 468085"/>
                <a:gd name="connsiteY0" fmla="*/ 151567 h 566860"/>
                <a:gd name="connsiteX1" fmla="*/ 263526 w 468085"/>
                <a:gd name="connsiteY1" fmla="*/ 0 h 566860"/>
                <a:gd name="connsiteX2" fmla="*/ 468085 w 468085"/>
                <a:gd name="connsiteY2" fmla="*/ 566860 h 566860"/>
                <a:gd name="connsiteX3" fmla="*/ 10885 w 468085"/>
                <a:gd name="connsiteY3" fmla="*/ 566860 h 566860"/>
                <a:gd name="connsiteX4" fmla="*/ 0 w 468085"/>
                <a:gd name="connsiteY4" fmla="*/ 151567 h 566860"/>
                <a:gd name="connsiteX0" fmla="*/ 0 w 468085"/>
                <a:gd name="connsiteY0" fmla="*/ 131021 h 566860"/>
                <a:gd name="connsiteX1" fmla="*/ 263526 w 468085"/>
                <a:gd name="connsiteY1" fmla="*/ 0 h 566860"/>
                <a:gd name="connsiteX2" fmla="*/ 468085 w 468085"/>
                <a:gd name="connsiteY2" fmla="*/ 566860 h 566860"/>
                <a:gd name="connsiteX3" fmla="*/ 10885 w 468085"/>
                <a:gd name="connsiteY3" fmla="*/ 566860 h 566860"/>
                <a:gd name="connsiteX4" fmla="*/ 0 w 468085"/>
                <a:gd name="connsiteY4" fmla="*/ 131021 h 566860"/>
                <a:gd name="connsiteX0" fmla="*/ 0 w 272888"/>
                <a:gd name="connsiteY0" fmla="*/ 131021 h 566860"/>
                <a:gd name="connsiteX1" fmla="*/ 263526 w 272888"/>
                <a:gd name="connsiteY1" fmla="*/ 0 h 566860"/>
                <a:gd name="connsiteX2" fmla="*/ 272888 w 272888"/>
                <a:gd name="connsiteY2" fmla="*/ 561723 h 566860"/>
                <a:gd name="connsiteX3" fmla="*/ 10885 w 272888"/>
                <a:gd name="connsiteY3" fmla="*/ 566860 h 566860"/>
                <a:gd name="connsiteX4" fmla="*/ 0 w 272888"/>
                <a:gd name="connsiteY4" fmla="*/ 131021 h 566860"/>
                <a:gd name="connsiteX0" fmla="*/ 0 w 272888"/>
                <a:gd name="connsiteY0" fmla="*/ 67982 h 566860"/>
                <a:gd name="connsiteX1" fmla="*/ 263526 w 272888"/>
                <a:gd name="connsiteY1" fmla="*/ 0 h 566860"/>
                <a:gd name="connsiteX2" fmla="*/ 272888 w 272888"/>
                <a:gd name="connsiteY2" fmla="*/ 561723 h 566860"/>
                <a:gd name="connsiteX3" fmla="*/ 10885 w 272888"/>
                <a:gd name="connsiteY3" fmla="*/ 566860 h 566860"/>
                <a:gd name="connsiteX4" fmla="*/ 0 w 272888"/>
                <a:gd name="connsiteY4" fmla="*/ 67982 h 566860"/>
                <a:gd name="connsiteX0" fmla="*/ 0 w 272888"/>
                <a:gd name="connsiteY0" fmla="*/ 67982 h 561723"/>
                <a:gd name="connsiteX1" fmla="*/ 263526 w 272888"/>
                <a:gd name="connsiteY1" fmla="*/ 0 h 561723"/>
                <a:gd name="connsiteX2" fmla="*/ 272888 w 272888"/>
                <a:gd name="connsiteY2" fmla="*/ 561723 h 561723"/>
                <a:gd name="connsiteX3" fmla="*/ 5264 w 272888"/>
                <a:gd name="connsiteY3" fmla="*/ 559856 h 561723"/>
                <a:gd name="connsiteX4" fmla="*/ 0 w 272888"/>
                <a:gd name="connsiteY4" fmla="*/ 67982 h 561723"/>
                <a:gd name="connsiteX0" fmla="*/ 0 w 272888"/>
                <a:gd name="connsiteY0" fmla="*/ 0 h 493741"/>
                <a:gd name="connsiteX1" fmla="*/ 263526 w 272888"/>
                <a:gd name="connsiteY1" fmla="*/ 16735 h 493741"/>
                <a:gd name="connsiteX2" fmla="*/ 272888 w 272888"/>
                <a:gd name="connsiteY2" fmla="*/ 493741 h 493741"/>
                <a:gd name="connsiteX3" fmla="*/ 5264 w 272888"/>
                <a:gd name="connsiteY3" fmla="*/ 491874 h 493741"/>
                <a:gd name="connsiteX4" fmla="*/ 0 w 272888"/>
                <a:gd name="connsiteY4" fmla="*/ 0 h 493741"/>
                <a:gd name="connsiteX0" fmla="*/ 0 w 272888"/>
                <a:gd name="connsiteY0" fmla="*/ 62335 h 556076"/>
                <a:gd name="connsiteX1" fmla="*/ 269147 w 272888"/>
                <a:gd name="connsiteY1" fmla="*/ 0 h 556076"/>
                <a:gd name="connsiteX2" fmla="*/ 272888 w 272888"/>
                <a:gd name="connsiteY2" fmla="*/ 556076 h 556076"/>
                <a:gd name="connsiteX3" fmla="*/ 5264 w 272888"/>
                <a:gd name="connsiteY3" fmla="*/ 554209 h 556076"/>
                <a:gd name="connsiteX4" fmla="*/ 0 w 272888"/>
                <a:gd name="connsiteY4" fmla="*/ 62335 h 556076"/>
                <a:gd name="connsiteX0" fmla="*/ 0 w 272888"/>
                <a:gd name="connsiteY0" fmla="*/ 45392 h 539133"/>
                <a:gd name="connsiteX1" fmla="*/ 269147 w 272888"/>
                <a:gd name="connsiteY1" fmla="*/ 0 h 539133"/>
                <a:gd name="connsiteX2" fmla="*/ 272888 w 272888"/>
                <a:gd name="connsiteY2" fmla="*/ 539133 h 539133"/>
                <a:gd name="connsiteX3" fmla="*/ 5264 w 272888"/>
                <a:gd name="connsiteY3" fmla="*/ 537266 h 539133"/>
                <a:gd name="connsiteX4" fmla="*/ 0 w 272888"/>
                <a:gd name="connsiteY4" fmla="*/ 45392 h 53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888" h="539133">
                  <a:moveTo>
                    <a:pt x="0" y="45392"/>
                  </a:moveTo>
                  <a:lnTo>
                    <a:pt x="269147" y="0"/>
                  </a:lnTo>
                  <a:lnTo>
                    <a:pt x="272888" y="539133"/>
                  </a:lnTo>
                  <a:lnTo>
                    <a:pt x="5264" y="537266"/>
                  </a:lnTo>
                  <a:cubicBezTo>
                    <a:pt x="3509" y="373308"/>
                    <a:pt x="1755" y="209350"/>
                    <a:pt x="0" y="4539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p:cNvSpPr/>
            <p:nvPr userDrawn="1"/>
          </p:nvSpPr>
          <p:spPr>
            <a:xfrm>
              <a:off x="327666" y="231384"/>
              <a:ext cx="7508233" cy="1114816"/>
            </a:xfrm>
            <a:custGeom>
              <a:avLst/>
              <a:gdLst>
                <a:gd name="connsiteX0" fmla="*/ 0 w 4064000"/>
                <a:gd name="connsiteY0" fmla="*/ 0 h 430150"/>
                <a:gd name="connsiteX1" fmla="*/ 4064000 w 4064000"/>
                <a:gd name="connsiteY1" fmla="*/ 0 h 430150"/>
                <a:gd name="connsiteX2" fmla="*/ 4064000 w 4064000"/>
                <a:gd name="connsiteY2" fmla="*/ 430150 h 430150"/>
                <a:gd name="connsiteX3" fmla="*/ 0 w 4064000"/>
                <a:gd name="connsiteY3" fmla="*/ 430150 h 430150"/>
                <a:gd name="connsiteX4" fmla="*/ 0 w 4064000"/>
                <a:gd name="connsiteY4" fmla="*/ 0 h 430150"/>
                <a:gd name="connsiteX0" fmla="*/ 0 w 4064000"/>
                <a:gd name="connsiteY0" fmla="*/ 0 h 430150"/>
                <a:gd name="connsiteX1" fmla="*/ 4064000 w 4064000"/>
                <a:gd name="connsiteY1" fmla="*/ 0 h 430150"/>
                <a:gd name="connsiteX2" fmla="*/ 3695700 w 4064000"/>
                <a:gd name="connsiteY2" fmla="*/ 430150 h 430150"/>
                <a:gd name="connsiteX3" fmla="*/ 0 w 4064000"/>
                <a:gd name="connsiteY3" fmla="*/ 430150 h 430150"/>
                <a:gd name="connsiteX4" fmla="*/ 0 w 4064000"/>
                <a:gd name="connsiteY4" fmla="*/ 0 h 43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430150">
                  <a:moveTo>
                    <a:pt x="0" y="0"/>
                  </a:moveTo>
                  <a:lnTo>
                    <a:pt x="4064000" y="0"/>
                  </a:lnTo>
                  <a:lnTo>
                    <a:pt x="3695700" y="430150"/>
                  </a:lnTo>
                  <a:lnTo>
                    <a:pt x="0" y="430150"/>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pic>
        <p:nvPicPr>
          <p:cNvPr id="13" name="Imagem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50730" y="257424"/>
            <a:ext cx="3021872" cy="1061972"/>
          </a:xfrm>
          <a:prstGeom prst="rect">
            <a:avLst/>
          </a:prstGeom>
        </p:spPr>
      </p:pic>
      <p:sp>
        <p:nvSpPr>
          <p:cNvPr id="14" name="Espaço Reservado para Número de Slide 13"/>
          <p:cNvSpPr>
            <a:spLocks noGrp="1"/>
          </p:cNvSpPr>
          <p:nvPr>
            <p:ph type="sldNum" sz="quarter" idx="4"/>
          </p:nvPr>
        </p:nvSpPr>
        <p:spPr>
          <a:xfrm>
            <a:off x="10476854" y="6602279"/>
            <a:ext cx="1715145" cy="255722"/>
          </a:xfrm>
          <a:prstGeom prst="rect">
            <a:avLst/>
          </a:prstGeom>
        </p:spPr>
        <p:txBody>
          <a:bodyPr vert="horz" lIns="91440" tIns="45720" rIns="91440" bIns="45720" rtlCol="0" anchor="ctr"/>
          <a:lstStyle>
            <a:lvl1pPr algn="r">
              <a:defRPr sz="1400" b="1">
                <a:solidFill>
                  <a:schemeClr val="bg1"/>
                </a:solidFill>
              </a:defRPr>
            </a:lvl1pPr>
          </a:lstStyle>
          <a:p>
            <a:fld id="{A76F54FF-76C4-4040-9315-59D5D23324F5}" type="slidenum">
              <a:rPr lang="pt-BR" smtClean="0"/>
              <a:pPr/>
              <a:t>‹nº›</a:t>
            </a:fld>
            <a:r>
              <a:rPr lang="pt-BR" dirty="0"/>
              <a:t> de 88</a:t>
            </a:r>
          </a:p>
        </p:txBody>
      </p:sp>
    </p:spTree>
    <p:extLst>
      <p:ext uri="{BB962C8B-B14F-4D97-AF65-F5344CB8AC3E}">
        <p14:creationId xmlns:p14="http://schemas.microsoft.com/office/powerpoint/2010/main" val="3723071190"/>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tângulo 6"/>
          <p:cNvSpPr/>
          <p:nvPr userDrawn="1"/>
        </p:nvSpPr>
        <p:spPr>
          <a:xfrm>
            <a:off x="0" y="6604000"/>
            <a:ext cx="12192000" cy="266700"/>
          </a:xfrm>
          <a:prstGeom prst="rect">
            <a:avLst/>
          </a:prstGeom>
          <a:solidFill>
            <a:srgbClr val="292A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9" name="Imagem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601" y="5905500"/>
            <a:ext cx="966824" cy="1028700"/>
          </a:xfrm>
          <a:prstGeom prst="rect">
            <a:avLst/>
          </a:prstGeom>
        </p:spPr>
      </p:pic>
      <p:pic>
        <p:nvPicPr>
          <p:cNvPr id="13" name="Imagem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76130" y="-60076"/>
            <a:ext cx="3021872" cy="1061972"/>
          </a:xfrm>
          <a:prstGeom prst="rect">
            <a:avLst/>
          </a:prstGeom>
        </p:spPr>
      </p:pic>
      <p:sp>
        <p:nvSpPr>
          <p:cNvPr id="6" name="Espaço Reservado para Número de Slide 13">
            <a:extLst>
              <a:ext uri="{FF2B5EF4-FFF2-40B4-BE49-F238E27FC236}">
                <a16:creationId xmlns:a16="http://schemas.microsoft.com/office/drawing/2014/main" id="{FC9E0E8A-30DC-4682-A5F9-FF9DD6C8C687}"/>
              </a:ext>
            </a:extLst>
          </p:cNvPr>
          <p:cNvSpPr>
            <a:spLocks noGrp="1"/>
          </p:cNvSpPr>
          <p:nvPr>
            <p:ph type="sldNum" sz="quarter" idx="4"/>
          </p:nvPr>
        </p:nvSpPr>
        <p:spPr>
          <a:xfrm>
            <a:off x="10476854" y="6602279"/>
            <a:ext cx="1715145" cy="255722"/>
          </a:xfrm>
          <a:prstGeom prst="rect">
            <a:avLst/>
          </a:prstGeom>
        </p:spPr>
        <p:txBody>
          <a:bodyPr vert="horz" lIns="91440" tIns="45720" rIns="91440" bIns="45720" rtlCol="0" anchor="ctr"/>
          <a:lstStyle>
            <a:lvl1pPr algn="r">
              <a:defRPr sz="1400" b="1">
                <a:solidFill>
                  <a:schemeClr val="bg1"/>
                </a:solidFill>
              </a:defRPr>
            </a:lvl1pPr>
          </a:lstStyle>
          <a:p>
            <a:fld id="{A76F54FF-76C4-4040-9315-59D5D23324F5}" type="slidenum">
              <a:rPr lang="pt-BR" smtClean="0"/>
              <a:pPr/>
              <a:t>‹nº›</a:t>
            </a:fld>
            <a:r>
              <a:rPr lang="pt-BR" dirty="0"/>
              <a:t> de 88</a:t>
            </a:r>
          </a:p>
        </p:txBody>
      </p:sp>
    </p:spTree>
    <p:extLst>
      <p:ext uri="{BB962C8B-B14F-4D97-AF65-F5344CB8AC3E}">
        <p14:creationId xmlns:p14="http://schemas.microsoft.com/office/powerpoint/2010/main" val="498871859"/>
      </p:ext>
    </p:extLst>
  </p:cSld>
  <p:clrMap bg1="lt1" tx1="dk1" bg2="lt2" tx2="dk2" accent1="accent1" accent2="accent2" accent3="accent3" accent4="accent4" accent5="accent5" accent6="accent6" hlink="hlink" folHlink="folHlink"/>
  <p:sldLayoutIdLst>
    <p:sldLayoutId id="214748365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upo 11"/>
          <p:cNvGrpSpPr/>
          <p:nvPr userDrawn="1"/>
        </p:nvGrpSpPr>
        <p:grpSpPr>
          <a:xfrm>
            <a:off x="0" y="0"/>
            <a:ext cx="12192000" cy="6858000"/>
            <a:chOff x="0" y="0"/>
            <a:chExt cx="12192000" cy="6858000"/>
          </a:xfrm>
        </p:grpSpPr>
        <p:grpSp>
          <p:nvGrpSpPr>
            <p:cNvPr id="4" name="Grupo 3"/>
            <p:cNvGrpSpPr/>
            <p:nvPr userDrawn="1"/>
          </p:nvGrpSpPr>
          <p:grpSpPr>
            <a:xfrm>
              <a:off x="0" y="0"/>
              <a:ext cx="12192000" cy="6858000"/>
              <a:chOff x="0" y="0"/>
              <a:chExt cx="12192000" cy="6858000"/>
            </a:xfrm>
          </p:grpSpPr>
          <p:sp>
            <p:nvSpPr>
              <p:cNvPr id="7" name="Retângulo 6"/>
              <p:cNvSpPr/>
              <p:nvPr userDrawn="1"/>
            </p:nvSpPr>
            <p:spPr>
              <a:xfrm>
                <a:off x="0" y="0"/>
                <a:ext cx="12192000" cy="6858000"/>
              </a:xfrm>
              <a:prstGeom prst="rect">
                <a:avLst/>
              </a:prstGeom>
              <a:gradFill flip="none" rotWithShape="1">
                <a:gsLst>
                  <a:gs pos="0">
                    <a:schemeClr val="bg1"/>
                  </a:gs>
                  <a:gs pos="10000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Arial" panose="020B0604020202020204" pitchFamily="34" charset="0"/>
                    <a:cs typeface="Arial" panose="020B0604020202020204" pitchFamily="34" charset="0"/>
                  </a:rPr>
                  <a:t>Treinamento SQL Server</a:t>
                </a:r>
              </a:p>
            </p:txBody>
          </p:sp>
          <p:pic>
            <p:nvPicPr>
              <p:cNvPr id="2" name="Imagem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557917"/>
                <a:ext cx="12192000" cy="4300083"/>
              </a:xfrm>
              <a:prstGeom prst="rect">
                <a:avLst/>
              </a:prstGeom>
            </p:spPr>
          </p:pic>
        </p:grpSp>
        <p:pic>
          <p:nvPicPr>
            <p:cNvPr id="5" name="Imagem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044066" y="65332"/>
              <a:ext cx="3021872" cy="1061972"/>
            </a:xfrm>
            <a:prstGeom prst="rect">
              <a:avLst/>
            </a:prstGeom>
          </p:spPr>
        </p:pic>
      </p:grpSp>
      <p:sp>
        <p:nvSpPr>
          <p:cNvPr id="9" name="Espaço Reservado para Número de Slide 13">
            <a:extLst>
              <a:ext uri="{FF2B5EF4-FFF2-40B4-BE49-F238E27FC236}">
                <a16:creationId xmlns:a16="http://schemas.microsoft.com/office/drawing/2014/main" id="{A3BD37BB-BDAF-402E-B528-58AF8AF8C822}"/>
              </a:ext>
            </a:extLst>
          </p:cNvPr>
          <p:cNvSpPr>
            <a:spLocks noGrp="1"/>
          </p:cNvSpPr>
          <p:nvPr>
            <p:ph type="sldNum" sz="quarter" idx="4"/>
          </p:nvPr>
        </p:nvSpPr>
        <p:spPr>
          <a:xfrm>
            <a:off x="10476854" y="6602279"/>
            <a:ext cx="1715145" cy="255722"/>
          </a:xfrm>
          <a:prstGeom prst="rect">
            <a:avLst/>
          </a:prstGeom>
        </p:spPr>
        <p:txBody>
          <a:bodyPr vert="horz" lIns="91440" tIns="45720" rIns="91440" bIns="45720" rtlCol="0" anchor="ctr"/>
          <a:lstStyle>
            <a:lvl1pPr algn="r">
              <a:defRPr sz="1400" b="1">
                <a:solidFill>
                  <a:schemeClr val="bg1"/>
                </a:solidFill>
              </a:defRPr>
            </a:lvl1pPr>
          </a:lstStyle>
          <a:p>
            <a:fld id="{A76F54FF-76C4-4040-9315-59D5D23324F5}" type="slidenum">
              <a:rPr lang="pt-BR" smtClean="0"/>
              <a:pPr/>
              <a:t>‹nº›</a:t>
            </a:fld>
            <a:r>
              <a:rPr lang="pt-BR" dirty="0"/>
              <a:t> de 88</a:t>
            </a:r>
          </a:p>
        </p:txBody>
      </p:sp>
    </p:spTree>
    <p:extLst>
      <p:ext uri="{BB962C8B-B14F-4D97-AF65-F5344CB8AC3E}">
        <p14:creationId xmlns:p14="http://schemas.microsoft.com/office/powerpoint/2010/main" val="830009747"/>
      </p:ext>
    </p:extLst>
  </p:cSld>
  <p:clrMap bg1="lt1" tx1="dk1" bg2="lt2" tx2="dk2" accent1="accent1" accent2="accent2" accent3="accent3" accent4="accent4" accent5="accent5" accent6="accent6" hlink="hlink" folHlink="folHlink"/>
  <p:sldLayoutIdLst>
    <p:sldLayoutId id="214748365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www.fabriciolima.net/blog/"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www.youtube.com/channel/UCeBRAO_LLrUdSrOXIywjzRACaso"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hyperlink" Target="https://blogs.msdn.microsoft.com/sqlreleaseservices/sql-server-2016-service-pack-1-sp1-released/" TargetMode="Externa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hyperlink" Target="http://www.fabriciolima.net/blog/2016/04/01/sql-server-developer-edition-e-6-meses-de-pluralsight-gratis/"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red-gate.com/library/sql-server-hardware"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www.fabriciolima.net/blog/2012/01/10/casos-do-dia-a-dia-erro-de-collation-em-uma-consulta/"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www.fabriciolima.net/blog/2017/02/06/video-melhorando-a-performance-de-uma-consulta-com-like-string-alterando-a-collati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blogs.technet.microsoft.com/canitpro/2012/02/08/the-sql-guy-post-15-best-practices-for-using-sql-server-service-accounts/"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www.fabriciolima.net/blog/2016/04/14/casos-do-dia-a-dia-comprei-um-servidor-melhor-e-o-sql-server-esta-mais-lento-como-pode/"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35xg87oX3mM"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gif"/></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blogs.msdn.microsoft.com/sqlreleaseservices/announcing-updates-to-the-sql-server-incremental-servicing-model-ism/" TargetMode="External"/><Relationship Id="rId2" Type="http://schemas.openxmlformats.org/officeDocument/2006/relationships/hyperlink" Target="http://luticm.blogspot.com.br/2015/07/cumulative-update-aplicar-ou-nao-eis.html"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buildnumbers.wordpress.com/sqlserver/"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hyperlink" Target="https://www.youtube.com/watch?v=jKZznwivx2U&amp;t=495s" TargetMode="Externa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www.sqlskills.com/blogs/erin/instant-file-initialization-easier-to-enable-in-sql-server-2016-and-some-updated-numbers/"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mailto:contato@fabriciolima.net" TargetMode="External"/><Relationship Id="rId7"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twitter.com/Fabriciodba" TargetMode="External"/><Relationship Id="rId11" Type="http://schemas.openxmlformats.org/officeDocument/2006/relationships/image" Target="../media/image16.png"/><Relationship Id="rId5" Type="http://schemas.openxmlformats.org/officeDocument/2006/relationships/hyperlink" Target="br.linkedin.com/in/FabricioLimaSolucoesEmBD" TargetMode="External"/><Relationship Id="rId10" Type="http://schemas.openxmlformats.org/officeDocument/2006/relationships/image" Target="../media/image15.jpeg"/><Relationship Id="rId4" Type="http://schemas.openxmlformats.org/officeDocument/2006/relationships/hyperlink" Target="https://www.facebook.com/pages/Fabricio-Lima-Consultoria-SQL-Server/239658476126229" TargetMode="External"/><Relationship Id="rId9"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69.gif"/></Relationships>
</file>

<file path=ppt/slides/_rels/slide73.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2816890"/>
            <a:ext cx="12192000" cy="79300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4600" b="1" i="1" dirty="0">
                <a:solidFill>
                  <a:schemeClr val="bg1"/>
                </a:solidFill>
              </a:rPr>
              <a:t>Tarefas do dia a dia de um DBA</a:t>
            </a:r>
            <a:endParaRPr lang="pt-BR" sz="4600" dirty="0"/>
          </a:p>
        </p:txBody>
      </p:sp>
      <p:sp>
        <p:nvSpPr>
          <p:cNvPr id="5" name="Título 1"/>
          <p:cNvSpPr txBox="1">
            <a:spLocks/>
          </p:cNvSpPr>
          <p:nvPr/>
        </p:nvSpPr>
        <p:spPr>
          <a:xfrm>
            <a:off x="0" y="1603467"/>
            <a:ext cx="12192000" cy="93653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100" b="1" dirty="0">
                <a:solidFill>
                  <a:srgbClr val="292A76"/>
                </a:solidFill>
              </a:rPr>
              <a:t>Treinamento SQL Server</a:t>
            </a:r>
            <a:endParaRPr lang="pt-BR" dirty="0">
              <a:solidFill>
                <a:srgbClr val="000099"/>
              </a:solidFill>
            </a:endParaRPr>
          </a:p>
        </p:txBody>
      </p:sp>
      <p:sp>
        <p:nvSpPr>
          <p:cNvPr id="2" name="Espaço Reservado para Número de Slide 1">
            <a:extLst>
              <a:ext uri="{FF2B5EF4-FFF2-40B4-BE49-F238E27FC236}">
                <a16:creationId xmlns:a16="http://schemas.microsoft.com/office/drawing/2014/main" id="{2B256D7F-D758-46E6-A887-E7A59FDA351C}"/>
              </a:ext>
            </a:extLst>
          </p:cNvPr>
          <p:cNvSpPr>
            <a:spLocks noGrp="1"/>
          </p:cNvSpPr>
          <p:nvPr>
            <p:ph type="sldNum" sz="quarter" idx="4"/>
          </p:nvPr>
        </p:nvSpPr>
        <p:spPr/>
        <p:txBody>
          <a:bodyPr/>
          <a:lstStyle/>
          <a:p>
            <a:fld id="{A76F54FF-76C4-4040-9315-59D5D23324F5}" type="slidenum">
              <a:rPr lang="pt-BR" smtClean="0"/>
              <a:pPr/>
              <a:t>1</a:t>
            </a:fld>
            <a:r>
              <a:rPr lang="pt-BR"/>
              <a:t> de 88</a:t>
            </a:r>
            <a:endParaRPr lang="pt-BR" dirty="0"/>
          </a:p>
        </p:txBody>
      </p:sp>
    </p:spTree>
    <p:extLst>
      <p:ext uri="{BB962C8B-B14F-4D97-AF65-F5344CB8AC3E}">
        <p14:creationId xmlns:p14="http://schemas.microsoft.com/office/powerpoint/2010/main" val="3990310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3" name="CaixaDeTexto 2"/>
          <p:cNvSpPr txBox="1"/>
          <p:nvPr/>
        </p:nvSpPr>
        <p:spPr>
          <a:xfrm>
            <a:off x="0" y="1497982"/>
            <a:ext cx="12266645" cy="4093428"/>
          </a:xfrm>
          <a:prstGeom prst="rect">
            <a:avLst/>
          </a:prstGeom>
          <a:noFill/>
        </p:spPr>
        <p:txBody>
          <a:bodyPr wrap="square" rtlCol="0">
            <a:spAutoFit/>
          </a:bodyPr>
          <a:lstStyle/>
          <a:p>
            <a:pPr marL="457200" indent="-457200">
              <a:buFont typeface="Arial" panose="020B0604020202020204" pitchFamily="34" charset="0"/>
              <a:buChar char="•"/>
            </a:pPr>
            <a:r>
              <a:rPr lang="pt-BR" sz="2600" b="1" u="sng" dirty="0">
                <a:solidFill>
                  <a:srgbClr val="002060"/>
                </a:solidFill>
              </a:rPr>
              <a:t>MCP</a:t>
            </a:r>
            <a:r>
              <a:rPr lang="pt-BR" sz="2600" b="1" dirty="0">
                <a:solidFill>
                  <a:srgbClr val="002060"/>
                </a:solidFill>
              </a:rPr>
              <a:t> </a:t>
            </a:r>
            <a:r>
              <a:rPr lang="pt-BR" sz="2600" dirty="0">
                <a:solidFill>
                  <a:srgbClr val="002060"/>
                </a:solidFill>
              </a:rPr>
              <a:t>– Microsoft Certified Professional | SQL Server 2000.</a:t>
            </a:r>
          </a:p>
          <a:p>
            <a:pPr marL="457200" indent="-457200">
              <a:buFont typeface="Arial" panose="020B0604020202020204" pitchFamily="34" charset="0"/>
              <a:buChar char="•"/>
            </a:pPr>
            <a:r>
              <a:rPr lang="pt-BR" sz="2600" b="1" u="sng" dirty="0">
                <a:solidFill>
                  <a:srgbClr val="002060"/>
                </a:solidFill>
              </a:rPr>
              <a:t>MCTS</a:t>
            </a:r>
            <a:r>
              <a:rPr lang="pt-BR" sz="2600" b="1" dirty="0">
                <a:solidFill>
                  <a:srgbClr val="002060"/>
                </a:solidFill>
              </a:rPr>
              <a:t> </a:t>
            </a:r>
            <a:r>
              <a:rPr lang="pt-BR" sz="2600" dirty="0">
                <a:solidFill>
                  <a:srgbClr val="002060"/>
                </a:solidFill>
              </a:rPr>
              <a:t>– Microsoft Certified Technology Specialist | SQL Server 2005.</a:t>
            </a:r>
          </a:p>
          <a:p>
            <a:pPr marL="457200" indent="-457200">
              <a:buFont typeface="Arial" panose="020B0604020202020204" pitchFamily="34" charset="0"/>
              <a:buChar char="•"/>
            </a:pPr>
            <a:r>
              <a:rPr lang="pt-BR" sz="2600" b="1" u="sng" dirty="0">
                <a:solidFill>
                  <a:srgbClr val="002060"/>
                </a:solidFill>
              </a:rPr>
              <a:t>MCITP</a:t>
            </a:r>
            <a:r>
              <a:rPr lang="pt-BR" sz="2600" b="1" dirty="0">
                <a:solidFill>
                  <a:srgbClr val="002060"/>
                </a:solidFill>
              </a:rPr>
              <a:t> </a:t>
            </a:r>
            <a:r>
              <a:rPr lang="pt-BR" sz="2600" dirty="0">
                <a:solidFill>
                  <a:srgbClr val="002060"/>
                </a:solidFill>
              </a:rPr>
              <a:t>– Microsoft Certified IT Professional | Database Administrator SQL Server 2005.</a:t>
            </a:r>
          </a:p>
          <a:p>
            <a:pPr marL="457200" indent="-457200">
              <a:buFont typeface="Arial" panose="020B0604020202020204" pitchFamily="34" charset="0"/>
              <a:buChar char="•"/>
            </a:pPr>
            <a:r>
              <a:rPr lang="pt-BR" sz="2600" b="1" u="sng" dirty="0">
                <a:solidFill>
                  <a:srgbClr val="002060"/>
                </a:solidFill>
              </a:rPr>
              <a:t>MCITP</a:t>
            </a:r>
            <a:r>
              <a:rPr lang="pt-BR" sz="2600" dirty="0">
                <a:solidFill>
                  <a:srgbClr val="002060"/>
                </a:solidFill>
              </a:rPr>
              <a:t> – Microsoft Certified IT Professional | Database Administrator SQL Server 2008.</a:t>
            </a:r>
          </a:p>
          <a:p>
            <a:pPr marL="457200" indent="-457200">
              <a:buFont typeface="Arial" panose="020B0604020202020204" pitchFamily="34" charset="0"/>
              <a:buChar char="•"/>
            </a:pPr>
            <a:endParaRPr lang="pt-BR" sz="2600" dirty="0">
              <a:solidFill>
                <a:srgbClr val="002060"/>
              </a:solidFill>
            </a:endParaRPr>
          </a:p>
          <a:p>
            <a:pPr marL="457200" indent="-457200">
              <a:buFont typeface="Arial" panose="020B0604020202020204" pitchFamily="34" charset="0"/>
              <a:buChar char="•"/>
            </a:pPr>
            <a:r>
              <a:rPr lang="pt-BR" sz="2600" b="1" u="sng" dirty="0">
                <a:solidFill>
                  <a:srgbClr val="002060"/>
                </a:solidFill>
              </a:rPr>
              <a:t>MCSA</a:t>
            </a:r>
            <a:r>
              <a:rPr lang="pt-BR" sz="2600" b="1" dirty="0">
                <a:solidFill>
                  <a:srgbClr val="002060"/>
                </a:solidFill>
              </a:rPr>
              <a:t> </a:t>
            </a:r>
            <a:r>
              <a:rPr lang="pt-BR" sz="2600" dirty="0">
                <a:solidFill>
                  <a:srgbClr val="002060"/>
                </a:solidFill>
              </a:rPr>
              <a:t>– </a:t>
            </a:r>
            <a:r>
              <a:rPr lang="pt-BR" sz="2600" dirty="0" err="1">
                <a:solidFill>
                  <a:srgbClr val="002060"/>
                </a:solidFill>
              </a:rPr>
              <a:t>Database</a:t>
            </a:r>
            <a:r>
              <a:rPr lang="pt-BR" sz="2600" dirty="0">
                <a:solidFill>
                  <a:srgbClr val="002060"/>
                </a:solidFill>
              </a:rPr>
              <a:t> </a:t>
            </a:r>
            <a:r>
              <a:rPr lang="pt-BR" sz="2600" dirty="0" err="1">
                <a:solidFill>
                  <a:srgbClr val="002060"/>
                </a:solidFill>
              </a:rPr>
              <a:t>Development</a:t>
            </a:r>
            <a:r>
              <a:rPr lang="pt-BR" sz="2600" dirty="0">
                <a:solidFill>
                  <a:srgbClr val="002060"/>
                </a:solidFill>
              </a:rPr>
              <a:t> | SQL Server 2016</a:t>
            </a:r>
          </a:p>
          <a:p>
            <a:pPr marL="457200" indent="-457200">
              <a:buFont typeface="Arial" panose="020B0604020202020204" pitchFamily="34" charset="0"/>
              <a:buChar char="•"/>
            </a:pPr>
            <a:r>
              <a:rPr lang="pt-BR" sz="2600" b="1" u="sng" dirty="0">
                <a:solidFill>
                  <a:srgbClr val="002060"/>
                </a:solidFill>
              </a:rPr>
              <a:t>MVP</a:t>
            </a:r>
            <a:r>
              <a:rPr lang="pt-BR" sz="2600" b="1" dirty="0">
                <a:solidFill>
                  <a:srgbClr val="002060"/>
                </a:solidFill>
              </a:rPr>
              <a:t> </a:t>
            </a:r>
            <a:r>
              <a:rPr lang="pt-BR" sz="2600" dirty="0">
                <a:solidFill>
                  <a:srgbClr val="002060"/>
                </a:solidFill>
              </a:rPr>
              <a:t>– Microsoft </a:t>
            </a:r>
            <a:r>
              <a:rPr lang="pt-BR" sz="2600" dirty="0" err="1">
                <a:solidFill>
                  <a:srgbClr val="002060"/>
                </a:solidFill>
              </a:rPr>
              <a:t>Most</a:t>
            </a:r>
            <a:r>
              <a:rPr lang="pt-BR" sz="2600" dirty="0">
                <a:solidFill>
                  <a:srgbClr val="002060"/>
                </a:solidFill>
              </a:rPr>
              <a:t> </a:t>
            </a:r>
            <a:r>
              <a:rPr lang="pt-BR" sz="2600" dirty="0" err="1">
                <a:solidFill>
                  <a:srgbClr val="002060"/>
                </a:solidFill>
              </a:rPr>
              <a:t>Valuable</a:t>
            </a:r>
            <a:r>
              <a:rPr lang="pt-BR" sz="2600" dirty="0">
                <a:solidFill>
                  <a:srgbClr val="002060"/>
                </a:solidFill>
              </a:rPr>
              <a:t> Professional | Data Platform</a:t>
            </a:r>
          </a:p>
          <a:p>
            <a:pPr marL="457200" indent="-457200">
              <a:buFont typeface="Arial" panose="020B0604020202020204" pitchFamily="34" charset="0"/>
              <a:buChar char="•"/>
            </a:pPr>
            <a:endParaRPr lang="pt-BR" sz="2600" dirty="0">
              <a:solidFill>
                <a:srgbClr val="002060"/>
              </a:solidFill>
            </a:endParaRPr>
          </a:p>
          <a:p>
            <a:pPr>
              <a:buFont typeface="Arial" pitchFamily="34" charset="0"/>
              <a:buChar char="•"/>
            </a:pPr>
            <a:r>
              <a:rPr lang="pt-BR" sz="2600" dirty="0">
                <a:solidFill>
                  <a:srgbClr val="002060"/>
                </a:solidFill>
              </a:rPr>
              <a:t> ITIL Foundation v3</a:t>
            </a:r>
          </a:p>
          <a:p>
            <a:pPr>
              <a:buFont typeface="Arial" pitchFamily="34" charset="0"/>
              <a:buChar char="•"/>
            </a:pPr>
            <a:r>
              <a:rPr lang="pt-BR" sz="2600" dirty="0">
                <a:solidFill>
                  <a:srgbClr val="002060"/>
                </a:solidFill>
              </a:rPr>
              <a:t> COBIT</a:t>
            </a:r>
          </a:p>
        </p:txBody>
      </p:sp>
      <p:sp>
        <p:nvSpPr>
          <p:cNvPr id="5" name="Retângulo 4"/>
          <p:cNvSpPr/>
          <p:nvPr/>
        </p:nvSpPr>
        <p:spPr>
          <a:xfrm>
            <a:off x="397564" y="394998"/>
            <a:ext cx="8062623" cy="707886"/>
          </a:xfrm>
          <a:prstGeom prst="rect">
            <a:avLst/>
          </a:prstGeom>
        </p:spPr>
        <p:txBody>
          <a:bodyPr wrap="square">
            <a:spAutoFit/>
          </a:bodyPr>
          <a:lstStyle/>
          <a:p>
            <a:pPr algn="ctr"/>
            <a:r>
              <a:rPr lang="pt-BR" sz="4000" b="1" dirty="0">
                <a:solidFill>
                  <a:srgbClr val="292A76"/>
                </a:solidFill>
              </a:rPr>
              <a:t>Títulos</a:t>
            </a:r>
          </a:p>
        </p:txBody>
      </p:sp>
      <p:sp>
        <p:nvSpPr>
          <p:cNvPr id="2" name="Espaço Reservado para Número de Slide 1">
            <a:extLst>
              <a:ext uri="{FF2B5EF4-FFF2-40B4-BE49-F238E27FC236}">
                <a16:creationId xmlns:a16="http://schemas.microsoft.com/office/drawing/2014/main" id="{27D2351C-2C18-462A-81DF-84218622BF97}"/>
              </a:ext>
            </a:extLst>
          </p:cNvPr>
          <p:cNvSpPr>
            <a:spLocks noGrp="1"/>
          </p:cNvSpPr>
          <p:nvPr>
            <p:ph type="sldNum" sz="quarter" idx="4"/>
          </p:nvPr>
        </p:nvSpPr>
        <p:spPr/>
        <p:txBody>
          <a:bodyPr/>
          <a:lstStyle/>
          <a:p>
            <a:fld id="{A76F54FF-76C4-4040-9315-59D5D23324F5}" type="slidenum">
              <a:rPr lang="pt-BR" smtClean="0"/>
              <a:pPr/>
              <a:t>10</a:t>
            </a:fld>
            <a:r>
              <a:rPr lang="pt-BR"/>
              <a:t> de 88</a:t>
            </a:r>
            <a:endParaRPr lang="pt-BR" dirty="0"/>
          </a:p>
        </p:txBody>
      </p:sp>
    </p:spTree>
    <p:extLst>
      <p:ext uri="{BB962C8B-B14F-4D97-AF65-F5344CB8AC3E}">
        <p14:creationId xmlns:p14="http://schemas.microsoft.com/office/powerpoint/2010/main" val="443310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algn="ctr"/>
            <a:r>
              <a:rPr lang="pt-BR" sz="4000" b="1" dirty="0">
                <a:solidFill>
                  <a:srgbClr val="002060"/>
                </a:solidFill>
              </a:rPr>
              <a:t>Treinamentos</a:t>
            </a:r>
          </a:p>
        </p:txBody>
      </p:sp>
      <p:sp>
        <p:nvSpPr>
          <p:cNvPr id="5" name="CaixaDeTexto 4"/>
          <p:cNvSpPr txBox="1"/>
          <p:nvPr/>
        </p:nvSpPr>
        <p:spPr>
          <a:xfrm>
            <a:off x="3570308" y="1137068"/>
            <a:ext cx="9795933" cy="1384995"/>
          </a:xfrm>
          <a:prstGeom prst="rect">
            <a:avLst/>
          </a:prstGeom>
          <a:noFill/>
        </p:spPr>
        <p:txBody>
          <a:bodyPr wrap="square" numCol="2" rtlCol="0">
            <a:spAutoFit/>
          </a:bodyPr>
          <a:lstStyle/>
          <a:p>
            <a:pPr>
              <a:buFont typeface="Arial" pitchFamily="34" charset="0"/>
              <a:buChar char="•"/>
            </a:pPr>
            <a:endParaRPr lang="pt-BR" sz="2800" dirty="0"/>
          </a:p>
          <a:p>
            <a:r>
              <a:rPr lang="pt-BR" sz="2800" b="1" i="1" dirty="0">
                <a:solidFill>
                  <a:srgbClr val="002060"/>
                </a:solidFill>
              </a:rPr>
              <a:t>Tarefas do dia a dia de um DBA</a:t>
            </a:r>
          </a:p>
          <a:p>
            <a:pPr>
              <a:buFont typeface="Arial" pitchFamily="34" charset="0"/>
              <a:buChar char="•"/>
            </a:pPr>
            <a:endParaRPr lang="pt-BR" sz="2800" b="1" i="1" dirty="0"/>
          </a:p>
          <a:p>
            <a:endParaRPr lang="pt-BR" sz="2800" b="1" i="1" dirty="0"/>
          </a:p>
        </p:txBody>
      </p:sp>
      <p:graphicFrame>
        <p:nvGraphicFramePr>
          <p:cNvPr id="7" name="Tabela 6"/>
          <p:cNvGraphicFramePr>
            <a:graphicFrameLocks noGrp="1"/>
          </p:cNvGraphicFramePr>
          <p:nvPr>
            <p:extLst>
              <p:ext uri="{D42A27DB-BD31-4B8C-83A1-F6EECF244321}">
                <p14:modId xmlns:p14="http://schemas.microsoft.com/office/powerpoint/2010/main" val="3698848774"/>
              </p:ext>
            </p:extLst>
          </p:nvPr>
        </p:nvGraphicFramePr>
        <p:xfrm>
          <a:off x="3923252" y="2170457"/>
          <a:ext cx="4114801" cy="3779520"/>
        </p:xfrm>
        <a:graphic>
          <a:graphicData uri="http://schemas.openxmlformats.org/drawingml/2006/table">
            <a:tbl>
              <a:tblPr firstRow="1" bandRow="1">
                <a:tableStyleId>{5C22544A-7EE6-4342-B048-85BDC9FD1C3A}</a:tableStyleId>
              </a:tblPr>
              <a:tblGrid>
                <a:gridCol w="2096814">
                  <a:extLst>
                    <a:ext uri="{9D8B030D-6E8A-4147-A177-3AD203B41FA5}">
                      <a16:colId xmlns:a16="http://schemas.microsoft.com/office/drawing/2014/main" val="20000"/>
                    </a:ext>
                  </a:extLst>
                </a:gridCol>
                <a:gridCol w="2017987">
                  <a:extLst>
                    <a:ext uri="{9D8B030D-6E8A-4147-A177-3AD203B41FA5}">
                      <a16:colId xmlns:a16="http://schemas.microsoft.com/office/drawing/2014/main" val="20001"/>
                    </a:ext>
                  </a:extLst>
                </a:gridCol>
              </a:tblGrid>
              <a:tr h="261116">
                <a:tc>
                  <a:txBody>
                    <a:bodyPr/>
                    <a:lstStyle/>
                    <a:p>
                      <a:pPr algn="ctr"/>
                      <a:r>
                        <a:rPr lang="pt-BR" sz="2000" dirty="0"/>
                        <a:t>Estado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000" dirty="0"/>
                        <a:t>Quantidade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1116">
                <a:tc>
                  <a:txBody>
                    <a:bodyPr/>
                    <a:lstStyle/>
                    <a:p>
                      <a:pPr algn="ctr"/>
                      <a:r>
                        <a:rPr lang="pt-BR" sz="2000" dirty="0"/>
                        <a:t>Araraquara (SP)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61116">
                <a:tc>
                  <a:txBody>
                    <a:bodyPr/>
                    <a:lstStyle/>
                    <a:p>
                      <a:pPr algn="ctr"/>
                      <a:r>
                        <a:rPr lang="pt-BR" sz="2000" dirty="0"/>
                        <a:t>São</a:t>
                      </a:r>
                      <a:r>
                        <a:rPr lang="pt-BR" sz="2000" baseline="0" dirty="0"/>
                        <a:t> José dos Campos (SP)</a:t>
                      </a:r>
                      <a:endParaRPr lang="pt-BR"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000" kern="1200" dirty="0">
                          <a:solidFill>
                            <a:schemeClr val="dk1"/>
                          </a:solidFill>
                          <a:latin typeface="+mn-lt"/>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61116">
                <a:tc>
                  <a:txBody>
                    <a:bodyPr/>
                    <a:lstStyle/>
                    <a:p>
                      <a:pPr algn="ctr"/>
                      <a:r>
                        <a:rPr lang="pt-BR" sz="2000" dirty="0"/>
                        <a:t>Cachoeiro de Itapemirim (ES)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0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1116">
                <a:tc>
                  <a:txBody>
                    <a:bodyPr/>
                    <a:lstStyle/>
                    <a:p>
                      <a:pPr algn="ctr"/>
                      <a:r>
                        <a:rPr lang="pt-BR" sz="2000" dirty="0"/>
                        <a:t>Muriaé</a:t>
                      </a:r>
                      <a:r>
                        <a:rPr lang="pt-BR" sz="2000" baseline="0" dirty="0"/>
                        <a:t> (MG)</a:t>
                      </a:r>
                      <a:endParaRPr lang="pt-BR"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611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000" b="0" dirty="0"/>
                        <a:t>São Paulo (SP)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0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9317764"/>
                  </a:ext>
                </a:extLst>
              </a:tr>
              <a:tr h="2611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000" b="1" dirty="0"/>
                        <a:t>ONLINE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2000"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611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2000" b="1" kern="1200" dirty="0">
                          <a:solidFill>
                            <a:schemeClr val="lt1"/>
                          </a:solidFill>
                          <a:latin typeface="+mn-lt"/>
                          <a:ea typeface="+mn-ea"/>
                          <a:cs typeface="+mn-cs"/>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pt-BR" sz="2000" b="1" kern="1200" dirty="0">
                          <a:solidFill>
                            <a:schemeClr val="lt1"/>
                          </a:solidFill>
                          <a:latin typeface="+mn-lt"/>
                          <a:ea typeface="+mn-ea"/>
                          <a:cs typeface="+mn-cs"/>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6"/>
                  </a:ext>
                </a:extLst>
              </a:tr>
            </a:tbl>
          </a:graphicData>
        </a:graphic>
      </p:graphicFrame>
      <p:sp>
        <p:nvSpPr>
          <p:cNvPr id="4" name="Espaço Reservado para Número de Slide 3">
            <a:extLst>
              <a:ext uri="{FF2B5EF4-FFF2-40B4-BE49-F238E27FC236}">
                <a16:creationId xmlns:a16="http://schemas.microsoft.com/office/drawing/2014/main" id="{395E77B5-E191-41AB-8BBE-FBB98434557C}"/>
              </a:ext>
            </a:extLst>
          </p:cNvPr>
          <p:cNvSpPr>
            <a:spLocks noGrp="1"/>
          </p:cNvSpPr>
          <p:nvPr>
            <p:ph type="sldNum" sz="quarter" idx="4"/>
          </p:nvPr>
        </p:nvSpPr>
        <p:spPr/>
        <p:txBody>
          <a:bodyPr/>
          <a:lstStyle/>
          <a:p>
            <a:fld id="{A76F54FF-76C4-4040-9315-59D5D23324F5}" type="slidenum">
              <a:rPr lang="pt-BR" smtClean="0"/>
              <a:pPr/>
              <a:t>11</a:t>
            </a:fld>
            <a:r>
              <a:rPr lang="pt-BR"/>
              <a:t> de 88</a:t>
            </a:r>
            <a:endParaRPr lang="pt-BR" dirty="0"/>
          </a:p>
        </p:txBody>
      </p:sp>
    </p:spTree>
    <p:extLst>
      <p:ext uri="{BB962C8B-B14F-4D97-AF65-F5344CB8AC3E}">
        <p14:creationId xmlns:p14="http://schemas.microsoft.com/office/powerpoint/2010/main" val="518793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6"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algn="ctr"/>
            <a:r>
              <a:rPr lang="pt-BR" sz="4000" b="1" dirty="0">
                <a:solidFill>
                  <a:srgbClr val="002060"/>
                </a:solidFill>
              </a:rPr>
              <a:t>Alunos por Região</a:t>
            </a:r>
          </a:p>
        </p:txBody>
      </p:sp>
      <p:sp>
        <p:nvSpPr>
          <p:cNvPr id="2" name="Retângulo 1"/>
          <p:cNvSpPr/>
          <p:nvPr/>
        </p:nvSpPr>
        <p:spPr>
          <a:xfrm>
            <a:off x="1642363" y="1719502"/>
            <a:ext cx="6096000" cy="4247317"/>
          </a:xfrm>
          <a:prstGeom prst="rect">
            <a:avLst/>
          </a:prstGeom>
        </p:spPr>
        <p:txBody>
          <a:bodyPr>
            <a:spAutoFit/>
          </a:bodyPr>
          <a:lstStyle/>
          <a:p>
            <a:pPr marL="285750" indent="-285750">
              <a:buFont typeface="Arial" panose="020B0604020202020204" pitchFamily="34" charset="0"/>
              <a:buChar char="•"/>
            </a:pPr>
            <a:r>
              <a:rPr lang="pt-BR" dirty="0"/>
              <a:t>São Paulo – 82</a:t>
            </a:r>
          </a:p>
          <a:p>
            <a:pPr marL="285750" indent="-285750">
              <a:buFont typeface="Arial" panose="020B0604020202020204" pitchFamily="34" charset="0"/>
              <a:buChar char="•"/>
            </a:pPr>
            <a:r>
              <a:rPr lang="pt-BR" dirty="0"/>
              <a:t>Minas Gerais – 23</a:t>
            </a:r>
          </a:p>
          <a:p>
            <a:pPr marL="285750" indent="-285750">
              <a:buFont typeface="Arial" panose="020B0604020202020204" pitchFamily="34" charset="0"/>
              <a:buChar char="•"/>
            </a:pPr>
            <a:r>
              <a:rPr lang="pt-BR" dirty="0"/>
              <a:t>Espírito Santo – 22</a:t>
            </a:r>
          </a:p>
          <a:p>
            <a:pPr marL="285750" indent="-285750">
              <a:buFont typeface="Arial" panose="020B0604020202020204" pitchFamily="34" charset="0"/>
              <a:buChar char="•"/>
            </a:pPr>
            <a:r>
              <a:rPr lang="pt-BR" dirty="0"/>
              <a:t>Rio de Janeiro – 7</a:t>
            </a:r>
          </a:p>
          <a:p>
            <a:pPr marL="285750" indent="-285750">
              <a:buFont typeface="Arial" panose="020B0604020202020204" pitchFamily="34" charset="0"/>
              <a:buChar char="•"/>
            </a:pPr>
            <a:r>
              <a:rPr lang="pt-BR" dirty="0"/>
              <a:t>Brasilia/</a:t>
            </a:r>
            <a:r>
              <a:rPr lang="pt-BR" dirty="0" err="1"/>
              <a:t>Goias</a:t>
            </a:r>
            <a:r>
              <a:rPr lang="pt-BR" dirty="0"/>
              <a:t> – 7</a:t>
            </a:r>
          </a:p>
          <a:p>
            <a:pPr marL="285750" indent="-285750">
              <a:buFont typeface="Arial" panose="020B0604020202020204" pitchFamily="34" charset="0"/>
              <a:buChar char="•"/>
            </a:pPr>
            <a:r>
              <a:rPr lang="pt-BR" dirty="0"/>
              <a:t>Bahia – 4</a:t>
            </a:r>
          </a:p>
          <a:p>
            <a:pPr marL="285750" indent="-285750">
              <a:buFont typeface="Arial" panose="020B0604020202020204" pitchFamily="34" charset="0"/>
              <a:buChar char="•"/>
            </a:pPr>
            <a:r>
              <a:rPr lang="pt-BR" dirty="0"/>
              <a:t>Santa Catarina – 3</a:t>
            </a:r>
          </a:p>
          <a:p>
            <a:pPr marL="285750" indent="-285750">
              <a:buFont typeface="Arial" panose="020B0604020202020204" pitchFamily="34" charset="0"/>
              <a:buChar char="•"/>
            </a:pPr>
            <a:r>
              <a:rPr lang="pt-BR" dirty="0"/>
              <a:t>Paraná - 3</a:t>
            </a:r>
          </a:p>
          <a:p>
            <a:pPr marL="285750" indent="-285750">
              <a:buFont typeface="Arial" panose="020B0604020202020204" pitchFamily="34" charset="0"/>
              <a:buChar char="•"/>
            </a:pPr>
            <a:r>
              <a:rPr lang="pt-BR" dirty="0"/>
              <a:t>Ceará – 3</a:t>
            </a:r>
          </a:p>
          <a:p>
            <a:pPr marL="285750" indent="-285750">
              <a:buFont typeface="Arial" panose="020B0604020202020204" pitchFamily="34" charset="0"/>
              <a:buChar char="•"/>
            </a:pPr>
            <a:r>
              <a:rPr lang="pt-BR" dirty="0"/>
              <a:t>Rondônia - 2</a:t>
            </a:r>
          </a:p>
          <a:p>
            <a:pPr marL="285750" indent="-285750">
              <a:buFont typeface="Arial" panose="020B0604020202020204" pitchFamily="34" charset="0"/>
              <a:buChar char="•"/>
            </a:pPr>
            <a:r>
              <a:rPr lang="pt-BR" dirty="0"/>
              <a:t>Rio Grande do Sul – 1</a:t>
            </a:r>
          </a:p>
          <a:p>
            <a:pPr marL="285750" indent="-285750">
              <a:buFont typeface="Arial" panose="020B0604020202020204" pitchFamily="34" charset="0"/>
              <a:buChar char="•"/>
            </a:pPr>
            <a:r>
              <a:rPr lang="pt-BR" dirty="0"/>
              <a:t>Mato Grosso – 1</a:t>
            </a:r>
          </a:p>
          <a:p>
            <a:pPr marL="285750" indent="-285750">
              <a:buFont typeface="Arial" panose="020B0604020202020204" pitchFamily="34" charset="0"/>
              <a:buChar char="•"/>
            </a:pPr>
            <a:r>
              <a:rPr lang="pt-BR" dirty="0"/>
              <a:t>Amazonas – 2</a:t>
            </a:r>
          </a:p>
          <a:p>
            <a:pPr marL="285750" indent="-285750">
              <a:buFont typeface="Arial" panose="020B0604020202020204" pitchFamily="34" charset="0"/>
              <a:buChar char="•"/>
            </a:pPr>
            <a:r>
              <a:rPr lang="pt-BR" dirty="0"/>
              <a:t>Portugal – 1</a:t>
            </a:r>
          </a:p>
          <a:p>
            <a:pPr marL="285750" indent="-285750">
              <a:buFont typeface="Arial" panose="020B0604020202020204" pitchFamily="34" charset="0"/>
              <a:buChar char="•"/>
            </a:pPr>
            <a:r>
              <a:rPr lang="pt-BR" dirty="0"/>
              <a:t>Canada - 1</a:t>
            </a:r>
          </a:p>
        </p:txBody>
      </p:sp>
      <p:sp>
        <p:nvSpPr>
          <p:cNvPr id="7" name="Retângulo 6"/>
          <p:cNvSpPr/>
          <p:nvPr/>
        </p:nvSpPr>
        <p:spPr>
          <a:xfrm>
            <a:off x="1642363" y="5912650"/>
            <a:ext cx="3138039" cy="553998"/>
          </a:xfrm>
          <a:prstGeom prst="rect">
            <a:avLst/>
          </a:prstGeom>
        </p:spPr>
        <p:txBody>
          <a:bodyPr wrap="none">
            <a:spAutoFit/>
          </a:bodyPr>
          <a:lstStyle/>
          <a:p>
            <a:r>
              <a:rPr lang="pt-BR" sz="3000" b="1" dirty="0">
                <a:solidFill>
                  <a:srgbClr val="008000"/>
                </a:solidFill>
              </a:rPr>
              <a:t>TOTAL: 162 Alunos</a:t>
            </a:r>
            <a:endParaRPr lang="pt-BR" sz="3000" b="1" dirty="0"/>
          </a:p>
        </p:txBody>
      </p:sp>
      <p:pic>
        <p:nvPicPr>
          <p:cNvPr id="3" name="Imagem 2"/>
          <p:cNvPicPr>
            <a:picLocks noChangeAspect="1"/>
          </p:cNvPicPr>
          <p:nvPr/>
        </p:nvPicPr>
        <p:blipFill>
          <a:blip r:embed="rId3"/>
          <a:stretch>
            <a:fillRect/>
          </a:stretch>
        </p:blipFill>
        <p:spPr>
          <a:xfrm>
            <a:off x="5370011" y="1719502"/>
            <a:ext cx="6447902" cy="4536818"/>
          </a:xfrm>
          <a:prstGeom prst="rect">
            <a:avLst/>
          </a:prstGeom>
        </p:spPr>
      </p:pic>
      <p:sp>
        <p:nvSpPr>
          <p:cNvPr id="8" name="Espaço Reservado para Número de Slide 7">
            <a:extLst>
              <a:ext uri="{FF2B5EF4-FFF2-40B4-BE49-F238E27FC236}">
                <a16:creationId xmlns:a16="http://schemas.microsoft.com/office/drawing/2014/main" id="{D96982D1-1827-47F9-90A7-D5C8F6620854}"/>
              </a:ext>
            </a:extLst>
          </p:cNvPr>
          <p:cNvSpPr>
            <a:spLocks noGrp="1"/>
          </p:cNvSpPr>
          <p:nvPr>
            <p:ph type="sldNum" sz="quarter" idx="4"/>
          </p:nvPr>
        </p:nvSpPr>
        <p:spPr/>
        <p:txBody>
          <a:bodyPr/>
          <a:lstStyle/>
          <a:p>
            <a:fld id="{A76F54FF-76C4-4040-9315-59D5D23324F5}" type="slidenum">
              <a:rPr lang="pt-BR" smtClean="0"/>
              <a:pPr/>
              <a:t>12</a:t>
            </a:fld>
            <a:r>
              <a:rPr lang="pt-BR"/>
              <a:t> de 88</a:t>
            </a:r>
            <a:endParaRPr lang="pt-BR" dirty="0"/>
          </a:p>
        </p:txBody>
      </p:sp>
    </p:spTree>
    <p:extLst>
      <p:ext uri="{BB962C8B-B14F-4D97-AF65-F5344CB8AC3E}">
        <p14:creationId xmlns:p14="http://schemas.microsoft.com/office/powerpoint/2010/main" val="3478715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6"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algn="ctr"/>
            <a:r>
              <a:rPr lang="pt-BR" sz="4000" b="1" dirty="0">
                <a:solidFill>
                  <a:srgbClr val="002060"/>
                </a:solidFill>
              </a:rPr>
              <a:t>Clientes Atendidos</a:t>
            </a:r>
          </a:p>
        </p:txBody>
      </p:sp>
      <p:sp>
        <p:nvSpPr>
          <p:cNvPr id="2" name="Retângulo 1"/>
          <p:cNvSpPr/>
          <p:nvPr/>
        </p:nvSpPr>
        <p:spPr>
          <a:xfrm>
            <a:off x="1183820" y="1451533"/>
            <a:ext cx="6096000" cy="4247317"/>
          </a:xfrm>
          <a:prstGeom prst="rect">
            <a:avLst/>
          </a:prstGeom>
        </p:spPr>
        <p:txBody>
          <a:bodyPr>
            <a:spAutoFit/>
          </a:bodyPr>
          <a:lstStyle/>
          <a:p>
            <a:pPr marL="285750" indent="-285750">
              <a:buFont typeface="Arial" panose="020B0604020202020204" pitchFamily="34" charset="0"/>
              <a:buChar char="•"/>
            </a:pPr>
            <a:r>
              <a:rPr lang="pt-BR" dirty="0"/>
              <a:t>São Paulo – 57</a:t>
            </a:r>
          </a:p>
          <a:p>
            <a:pPr marL="285750" indent="-285750">
              <a:buFont typeface="Arial" panose="020B0604020202020204" pitchFamily="34" charset="0"/>
              <a:buChar char="•"/>
            </a:pPr>
            <a:r>
              <a:rPr lang="pt-BR" dirty="0"/>
              <a:t>Espírito Santo – 21</a:t>
            </a:r>
          </a:p>
          <a:p>
            <a:pPr marL="285750" indent="-285750">
              <a:buFont typeface="Arial" panose="020B0604020202020204" pitchFamily="34" charset="0"/>
              <a:buChar char="•"/>
            </a:pPr>
            <a:r>
              <a:rPr lang="pt-BR" dirty="0"/>
              <a:t>Rio de Janeiro – 12</a:t>
            </a:r>
          </a:p>
          <a:p>
            <a:pPr marL="285750" indent="-285750">
              <a:buFont typeface="Arial" panose="020B0604020202020204" pitchFamily="34" charset="0"/>
              <a:buChar char="•"/>
            </a:pPr>
            <a:r>
              <a:rPr lang="pt-BR" dirty="0"/>
              <a:t>Santa Catarina – 5</a:t>
            </a:r>
          </a:p>
          <a:p>
            <a:pPr marL="285750" indent="-285750">
              <a:buFont typeface="Arial" panose="020B0604020202020204" pitchFamily="34" charset="0"/>
              <a:buChar char="•"/>
            </a:pPr>
            <a:r>
              <a:rPr lang="pt-BR" dirty="0"/>
              <a:t>Rio Grande do Sul – 4</a:t>
            </a:r>
          </a:p>
          <a:p>
            <a:pPr marL="285750" indent="-285750">
              <a:buFont typeface="Arial" panose="020B0604020202020204" pitchFamily="34" charset="0"/>
              <a:buChar char="•"/>
            </a:pPr>
            <a:r>
              <a:rPr lang="pt-BR" dirty="0"/>
              <a:t>Minas Gerais – 4</a:t>
            </a:r>
          </a:p>
          <a:p>
            <a:pPr marL="285750" indent="-285750">
              <a:buFont typeface="Arial" panose="020B0604020202020204" pitchFamily="34" charset="0"/>
              <a:buChar char="•"/>
            </a:pPr>
            <a:r>
              <a:rPr lang="pt-BR" dirty="0" err="1"/>
              <a:t>Goias</a:t>
            </a:r>
            <a:r>
              <a:rPr lang="pt-BR" dirty="0"/>
              <a:t> – 4</a:t>
            </a:r>
          </a:p>
          <a:p>
            <a:pPr marL="285750" indent="-285750">
              <a:buFont typeface="Arial" panose="020B0604020202020204" pitchFamily="34" charset="0"/>
              <a:buChar char="•"/>
            </a:pPr>
            <a:r>
              <a:rPr lang="pt-BR" dirty="0"/>
              <a:t>Mato Grosso – 3</a:t>
            </a:r>
          </a:p>
          <a:p>
            <a:pPr marL="285750" indent="-285750">
              <a:buFont typeface="Arial" panose="020B0604020202020204" pitchFamily="34" charset="0"/>
              <a:buChar char="•"/>
            </a:pPr>
            <a:r>
              <a:rPr lang="pt-BR" dirty="0"/>
              <a:t>Paraná – 2</a:t>
            </a:r>
          </a:p>
          <a:p>
            <a:pPr marL="285750" indent="-285750">
              <a:buFont typeface="Arial" panose="020B0604020202020204" pitchFamily="34" charset="0"/>
              <a:buChar char="•"/>
            </a:pPr>
            <a:r>
              <a:rPr lang="pt-BR" dirty="0"/>
              <a:t>Pernambuco – 1</a:t>
            </a:r>
          </a:p>
          <a:p>
            <a:pPr marL="285750" indent="-285750">
              <a:buFont typeface="Arial" panose="020B0604020202020204" pitchFamily="34" charset="0"/>
              <a:buChar char="•"/>
            </a:pPr>
            <a:r>
              <a:rPr lang="pt-BR" dirty="0"/>
              <a:t>Ceará – 1</a:t>
            </a:r>
          </a:p>
          <a:p>
            <a:pPr marL="285750" indent="-285750">
              <a:buFont typeface="Arial" panose="020B0604020202020204" pitchFamily="34" charset="0"/>
              <a:buChar char="•"/>
            </a:pPr>
            <a:r>
              <a:rPr lang="pt-BR" dirty="0"/>
              <a:t>Bahia - 1</a:t>
            </a:r>
          </a:p>
          <a:p>
            <a:pPr marL="285750" indent="-285750">
              <a:buFont typeface="Arial" panose="020B0604020202020204" pitchFamily="34" charset="0"/>
              <a:buChar char="•"/>
            </a:pPr>
            <a:r>
              <a:rPr lang="pt-BR" dirty="0"/>
              <a:t>Pará – 1</a:t>
            </a:r>
          </a:p>
          <a:p>
            <a:pPr marL="285750" indent="-285750">
              <a:buFont typeface="Arial" panose="020B0604020202020204" pitchFamily="34" charset="0"/>
              <a:buChar char="•"/>
            </a:pPr>
            <a:r>
              <a:rPr lang="pt-BR" dirty="0"/>
              <a:t>Paraíba – 1</a:t>
            </a:r>
          </a:p>
          <a:p>
            <a:pPr marL="285750" indent="-285750">
              <a:buFont typeface="Arial" panose="020B0604020202020204" pitchFamily="34" charset="0"/>
              <a:buChar char="•"/>
            </a:pPr>
            <a:r>
              <a:rPr lang="pt-BR" b="1" dirty="0"/>
              <a:t>Chile – 1</a:t>
            </a:r>
            <a:endParaRPr lang="pt-BR" dirty="0"/>
          </a:p>
        </p:txBody>
      </p:sp>
      <p:sp>
        <p:nvSpPr>
          <p:cNvPr id="7" name="Retângulo 6"/>
          <p:cNvSpPr/>
          <p:nvPr/>
        </p:nvSpPr>
        <p:spPr>
          <a:xfrm>
            <a:off x="1201481" y="5858921"/>
            <a:ext cx="3259610" cy="553998"/>
          </a:xfrm>
          <a:prstGeom prst="rect">
            <a:avLst/>
          </a:prstGeom>
        </p:spPr>
        <p:txBody>
          <a:bodyPr wrap="none">
            <a:spAutoFit/>
          </a:bodyPr>
          <a:lstStyle/>
          <a:p>
            <a:r>
              <a:rPr lang="pt-BR" sz="3000" b="1" dirty="0">
                <a:solidFill>
                  <a:srgbClr val="008000"/>
                </a:solidFill>
              </a:rPr>
              <a:t>TOTAL: 118 clientes</a:t>
            </a:r>
            <a:endParaRPr lang="pt-BR" sz="3000" b="1" dirty="0"/>
          </a:p>
        </p:txBody>
      </p:sp>
      <p:pic>
        <p:nvPicPr>
          <p:cNvPr id="3" name="Imagem 2"/>
          <p:cNvPicPr>
            <a:picLocks noChangeAspect="1"/>
          </p:cNvPicPr>
          <p:nvPr/>
        </p:nvPicPr>
        <p:blipFill>
          <a:blip r:embed="rId3"/>
          <a:stretch>
            <a:fillRect/>
          </a:stretch>
        </p:blipFill>
        <p:spPr>
          <a:xfrm>
            <a:off x="4601945" y="1363043"/>
            <a:ext cx="6731379" cy="4690570"/>
          </a:xfrm>
          <a:prstGeom prst="rect">
            <a:avLst/>
          </a:prstGeom>
        </p:spPr>
      </p:pic>
      <p:sp>
        <p:nvSpPr>
          <p:cNvPr id="8" name="Espaço Reservado para Número de Slide 7">
            <a:extLst>
              <a:ext uri="{FF2B5EF4-FFF2-40B4-BE49-F238E27FC236}">
                <a16:creationId xmlns:a16="http://schemas.microsoft.com/office/drawing/2014/main" id="{14DF1EDE-411A-4D80-BC54-1934C54996C8}"/>
              </a:ext>
            </a:extLst>
          </p:cNvPr>
          <p:cNvSpPr>
            <a:spLocks noGrp="1"/>
          </p:cNvSpPr>
          <p:nvPr>
            <p:ph type="sldNum" sz="quarter" idx="4"/>
          </p:nvPr>
        </p:nvSpPr>
        <p:spPr/>
        <p:txBody>
          <a:bodyPr/>
          <a:lstStyle/>
          <a:p>
            <a:fld id="{A76F54FF-76C4-4040-9315-59D5D23324F5}" type="slidenum">
              <a:rPr lang="pt-BR" smtClean="0"/>
              <a:pPr/>
              <a:t>13</a:t>
            </a:fld>
            <a:r>
              <a:rPr lang="pt-BR"/>
              <a:t> de 88</a:t>
            </a:r>
            <a:endParaRPr lang="pt-BR" dirty="0"/>
          </a:p>
        </p:txBody>
      </p:sp>
    </p:spTree>
    <p:extLst>
      <p:ext uri="{BB962C8B-B14F-4D97-AF65-F5344CB8AC3E}">
        <p14:creationId xmlns:p14="http://schemas.microsoft.com/office/powerpoint/2010/main" val="930273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algn="ctr"/>
            <a:r>
              <a:rPr lang="pt-BR" sz="4000" b="1" dirty="0">
                <a:solidFill>
                  <a:srgbClr val="002060"/>
                </a:solidFill>
              </a:rPr>
              <a:t>Blog Fabrício Lima</a:t>
            </a:r>
          </a:p>
        </p:txBody>
      </p:sp>
      <p:sp>
        <p:nvSpPr>
          <p:cNvPr id="7" name="CaixaDeTexto 6"/>
          <p:cNvSpPr txBox="1"/>
          <p:nvPr/>
        </p:nvSpPr>
        <p:spPr>
          <a:xfrm>
            <a:off x="266700" y="1319836"/>
            <a:ext cx="4267200" cy="4154984"/>
          </a:xfrm>
          <a:prstGeom prst="rect">
            <a:avLst/>
          </a:prstGeom>
          <a:noFill/>
        </p:spPr>
        <p:txBody>
          <a:bodyPr wrap="square" rtlCol="0">
            <a:spAutoFit/>
          </a:bodyPr>
          <a:lstStyle/>
          <a:p>
            <a:pPr>
              <a:lnSpc>
                <a:spcPct val="150000"/>
              </a:lnSpc>
              <a:buFont typeface="Arial" pitchFamily="34" charset="0"/>
              <a:buChar char="•"/>
            </a:pPr>
            <a:r>
              <a:rPr lang="pt-BR" sz="2200" dirty="0">
                <a:solidFill>
                  <a:srgbClr val="002060"/>
                </a:solidFill>
              </a:rPr>
              <a:t> </a:t>
            </a:r>
            <a:r>
              <a:rPr lang="pt-BR" sz="2200" dirty="0">
                <a:solidFill>
                  <a:srgbClr val="002060"/>
                </a:solidFill>
                <a:hlinkClick r:id="rId3"/>
              </a:rPr>
              <a:t>http://www.fabriciolima.net/blog/</a:t>
            </a:r>
            <a:endParaRPr lang="pt-BR" sz="2200" dirty="0">
              <a:solidFill>
                <a:srgbClr val="002060"/>
              </a:solidFill>
            </a:endParaRPr>
          </a:p>
          <a:p>
            <a:pPr>
              <a:lnSpc>
                <a:spcPct val="150000"/>
              </a:lnSpc>
              <a:buFont typeface="Arial" pitchFamily="34" charset="0"/>
              <a:buChar char="•"/>
            </a:pPr>
            <a:r>
              <a:rPr lang="pt-BR" sz="2200" dirty="0">
                <a:solidFill>
                  <a:srgbClr val="002060"/>
                </a:solidFill>
              </a:rPr>
              <a:t>Casos do Dia a Dia</a:t>
            </a:r>
          </a:p>
          <a:p>
            <a:pPr>
              <a:lnSpc>
                <a:spcPct val="150000"/>
              </a:lnSpc>
              <a:buFont typeface="Arial" pitchFamily="34" charset="0"/>
              <a:buChar char="•"/>
            </a:pPr>
            <a:r>
              <a:rPr lang="pt-BR" sz="2200" dirty="0">
                <a:solidFill>
                  <a:srgbClr val="002060"/>
                </a:solidFill>
              </a:rPr>
              <a:t> Treinamentos</a:t>
            </a:r>
          </a:p>
          <a:p>
            <a:pPr>
              <a:lnSpc>
                <a:spcPct val="150000"/>
              </a:lnSpc>
              <a:buFont typeface="Arial" pitchFamily="34" charset="0"/>
              <a:buChar char="•"/>
            </a:pPr>
            <a:r>
              <a:rPr lang="pt-BR" sz="2200" dirty="0">
                <a:solidFill>
                  <a:srgbClr val="002060"/>
                </a:solidFill>
              </a:rPr>
              <a:t> Eventos </a:t>
            </a:r>
          </a:p>
          <a:p>
            <a:pPr>
              <a:lnSpc>
                <a:spcPct val="150000"/>
              </a:lnSpc>
              <a:buFont typeface="Arial" pitchFamily="34" charset="0"/>
              <a:buChar char="•"/>
            </a:pPr>
            <a:r>
              <a:rPr lang="pt-BR" sz="2200" dirty="0">
                <a:solidFill>
                  <a:srgbClr val="002060"/>
                </a:solidFill>
              </a:rPr>
              <a:t> Dicas</a:t>
            </a:r>
          </a:p>
          <a:p>
            <a:pPr>
              <a:lnSpc>
                <a:spcPct val="150000"/>
              </a:lnSpc>
              <a:buFont typeface="Arial" pitchFamily="34" charset="0"/>
              <a:buChar char="•"/>
            </a:pPr>
            <a:r>
              <a:rPr lang="pt-BR" sz="2200" dirty="0">
                <a:solidFill>
                  <a:srgbClr val="002060"/>
                </a:solidFill>
              </a:rPr>
              <a:t> Scripts </a:t>
            </a:r>
          </a:p>
          <a:p>
            <a:pPr>
              <a:lnSpc>
                <a:spcPct val="150000"/>
              </a:lnSpc>
              <a:buFont typeface="Arial" pitchFamily="34" charset="0"/>
              <a:buChar char="•"/>
            </a:pPr>
            <a:r>
              <a:rPr lang="pt-BR" sz="2200" dirty="0">
                <a:solidFill>
                  <a:srgbClr val="002060"/>
                </a:solidFill>
              </a:rPr>
              <a:t> </a:t>
            </a:r>
            <a:r>
              <a:rPr lang="pt-BR" sz="2200" b="1" dirty="0">
                <a:solidFill>
                  <a:srgbClr val="002060"/>
                </a:solidFill>
              </a:rPr>
              <a:t>Siga para ficar sempre por dentro das Novidades!</a:t>
            </a:r>
          </a:p>
        </p:txBody>
      </p:sp>
      <p:pic>
        <p:nvPicPr>
          <p:cNvPr id="2" name="Imagem 1"/>
          <p:cNvPicPr>
            <a:picLocks noChangeAspect="1"/>
          </p:cNvPicPr>
          <p:nvPr/>
        </p:nvPicPr>
        <p:blipFill>
          <a:blip r:embed="rId4"/>
          <a:stretch>
            <a:fillRect/>
          </a:stretch>
        </p:blipFill>
        <p:spPr>
          <a:xfrm>
            <a:off x="4738634" y="1719468"/>
            <a:ext cx="7459282" cy="4601818"/>
          </a:xfrm>
          <a:prstGeom prst="rect">
            <a:avLst/>
          </a:prstGeom>
        </p:spPr>
      </p:pic>
      <p:sp>
        <p:nvSpPr>
          <p:cNvPr id="3" name="Espaço Reservado para Número de Slide 2">
            <a:extLst>
              <a:ext uri="{FF2B5EF4-FFF2-40B4-BE49-F238E27FC236}">
                <a16:creationId xmlns:a16="http://schemas.microsoft.com/office/drawing/2014/main" id="{EFB84802-DA33-43FE-A611-4DF1D2A31D24}"/>
              </a:ext>
            </a:extLst>
          </p:cNvPr>
          <p:cNvSpPr>
            <a:spLocks noGrp="1"/>
          </p:cNvSpPr>
          <p:nvPr>
            <p:ph type="sldNum" sz="quarter" idx="4"/>
          </p:nvPr>
        </p:nvSpPr>
        <p:spPr/>
        <p:txBody>
          <a:bodyPr/>
          <a:lstStyle/>
          <a:p>
            <a:fld id="{A76F54FF-76C4-4040-9315-59D5D23324F5}" type="slidenum">
              <a:rPr lang="pt-BR" smtClean="0"/>
              <a:pPr/>
              <a:t>14</a:t>
            </a:fld>
            <a:r>
              <a:rPr lang="pt-BR"/>
              <a:t> de 88</a:t>
            </a:r>
            <a:endParaRPr lang="pt-BR" dirty="0"/>
          </a:p>
        </p:txBody>
      </p:sp>
    </p:spTree>
    <p:extLst>
      <p:ext uri="{BB962C8B-B14F-4D97-AF65-F5344CB8AC3E}">
        <p14:creationId xmlns:p14="http://schemas.microsoft.com/office/powerpoint/2010/main" val="170240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algn="ctr"/>
            <a:r>
              <a:rPr lang="pt-BR" sz="4000" b="1" dirty="0">
                <a:solidFill>
                  <a:srgbClr val="002060"/>
                </a:solidFill>
              </a:rPr>
              <a:t>Página YouTube</a:t>
            </a:r>
          </a:p>
        </p:txBody>
      </p:sp>
      <p:sp>
        <p:nvSpPr>
          <p:cNvPr id="7" name="CaixaDeTexto 6"/>
          <p:cNvSpPr txBox="1"/>
          <p:nvPr/>
        </p:nvSpPr>
        <p:spPr>
          <a:xfrm>
            <a:off x="266700" y="1319836"/>
            <a:ext cx="3756660" cy="2631490"/>
          </a:xfrm>
          <a:prstGeom prst="rect">
            <a:avLst/>
          </a:prstGeom>
          <a:noFill/>
        </p:spPr>
        <p:txBody>
          <a:bodyPr wrap="square" rtlCol="0">
            <a:spAutoFit/>
          </a:bodyPr>
          <a:lstStyle/>
          <a:p>
            <a:pPr>
              <a:lnSpc>
                <a:spcPct val="150000"/>
              </a:lnSpc>
              <a:buFont typeface="Arial" pitchFamily="34" charset="0"/>
              <a:buChar char="•"/>
            </a:pPr>
            <a:r>
              <a:rPr lang="pt-BR" sz="2200" dirty="0">
                <a:solidFill>
                  <a:srgbClr val="002060"/>
                </a:solidFill>
              </a:rPr>
              <a:t> Vídeos sobre vários assuntos:</a:t>
            </a:r>
          </a:p>
          <a:p>
            <a:pPr>
              <a:lnSpc>
                <a:spcPct val="150000"/>
              </a:lnSpc>
              <a:buFont typeface="Arial" pitchFamily="34" charset="0"/>
              <a:buChar char="•"/>
            </a:pPr>
            <a:r>
              <a:rPr lang="pt-BR" sz="2200" dirty="0">
                <a:solidFill>
                  <a:srgbClr val="002060"/>
                </a:solidFill>
              </a:rPr>
              <a:t> </a:t>
            </a:r>
            <a:r>
              <a:rPr lang="pt-BR" sz="2200" dirty="0" err="1">
                <a:solidFill>
                  <a:srgbClr val="002060"/>
                </a:solidFill>
              </a:rPr>
              <a:t>Tuning</a:t>
            </a:r>
            <a:r>
              <a:rPr lang="pt-BR" sz="2200" dirty="0">
                <a:solidFill>
                  <a:srgbClr val="002060"/>
                </a:solidFill>
              </a:rPr>
              <a:t> </a:t>
            </a:r>
          </a:p>
          <a:p>
            <a:pPr>
              <a:lnSpc>
                <a:spcPct val="150000"/>
              </a:lnSpc>
              <a:buFont typeface="Arial" pitchFamily="34" charset="0"/>
              <a:buChar char="•"/>
            </a:pPr>
            <a:r>
              <a:rPr lang="pt-BR" sz="2200" dirty="0">
                <a:solidFill>
                  <a:srgbClr val="002060"/>
                </a:solidFill>
              </a:rPr>
              <a:t> Memória</a:t>
            </a:r>
          </a:p>
          <a:p>
            <a:pPr>
              <a:lnSpc>
                <a:spcPct val="150000"/>
              </a:lnSpc>
              <a:buFont typeface="Arial" pitchFamily="34" charset="0"/>
              <a:buChar char="•"/>
            </a:pPr>
            <a:r>
              <a:rPr lang="pt-BR" sz="2200" dirty="0">
                <a:solidFill>
                  <a:srgbClr val="002060"/>
                </a:solidFill>
              </a:rPr>
              <a:t> Backup</a:t>
            </a:r>
          </a:p>
          <a:p>
            <a:pPr>
              <a:lnSpc>
                <a:spcPct val="150000"/>
              </a:lnSpc>
              <a:buFont typeface="Arial" pitchFamily="34" charset="0"/>
              <a:buChar char="•"/>
            </a:pPr>
            <a:r>
              <a:rPr lang="pt-BR" sz="2200" dirty="0">
                <a:solidFill>
                  <a:srgbClr val="002060"/>
                </a:solidFill>
              </a:rPr>
              <a:t> Blogs</a:t>
            </a:r>
            <a:endParaRPr lang="pt-BR" sz="2200" b="1" dirty="0">
              <a:solidFill>
                <a:srgbClr val="002060"/>
              </a:solidFill>
            </a:endParaRPr>
          </a:p>
        </p:txBody>
      </p:sp>
      <p:pic>
        <p:nvPicPr>
          <p:cNvPr id="3" name="Imagem 2"/>
          <p:cNvPicPr>
            <a:picLocks noChangeAspect="1"/>
          </p:cNvPicPr>
          <p:nvPr/>
        </p:nvPicPr>
        <p:blipFill>
          <a:blip r:embed="rId3"/>
          <a:stretch>
            <a:fillRect/>
          </a:stretch>
        </p:blipFill>
        <p:spPr>
          <a:xfrm>
            <a:off x="4321743" y="1443788"/>
            <a:ext cx="7777509" cy="4649263"/>
          </a:xfrm>
          <a:prstGeom prst="rect">
            <a:avLst/>
          </a:prstGeom>
        </p:spPr>
      </p:pic>
      <p:sp>
        <p:nvSpPr>
          <p:cNvPr id="5" name="CaixaDeTexto 4"/>
          <p:cNvSpPr txBox="1"/>
          <p:nvPr/>
        </p:nvSpPr>
        <p:spPr>
          <a:xfrm>
            <a:off x="2481298" y="6093051"/>
            <a:ext cx="7541103" cy="369332"/>
          </a:xfrm>
          <a:prstGeom prst="rect">
            <a:avLst/>
          </a:prstGeom>
          <a:noFill/>
        </p:spPr>
        <p:txBody>
          <a:bodyPr wrap="none" rtlCol="0">
            <a:spAutoFit/>
          </a:bodyPr>
          <a:lstStyle/>
          <a:p>
            <a:r>
              <a:rPr lang="pt-BR" b="1" dirty="0"/>
              <a:t>LINK: </a:t>
            </a:r>
            <a:r>
              <a:rPr lang="pt-BR" dirty="0">
                <a:solidFill>
                  <a:srgbClr val="002060"/>
                </a:solidFill>
                <a:hlinkClick r:id="rId4"/>
              </a:rPr>
              <a:t>https://www.youtube.com/channel/UCeBRAO_LLrUdSrOXIywjzRACaso</a:t>
            </a:r>
            <a:endParaRPr lang="pt-BR" dirty="0"/>
          </a:p>
        </p:txBody>
      </p:sp>
      <p:sp>
        <p:nvSpPr>
          <p:cNvPr id="2" name="Espaço Reservado para Número de Slide 1">
            <a:extLst>
              <a:ext uri="{FF2B5EF4-FFF2-40B4-BE49-F238E27FC236}">
                <a16:creationId xmlns:a16="http://schemas.microsoft.com/office/drawing/2014/main" id="{8C3CC6CC-05FB-4EC1-A2B9-4E7A61161D5F}"/>
              </a:ext>
            </a:extLst>
          </p:cNvPr>
          <p:cNvSpPr>
            <a:spLocks noGrp="1"/>
          </p:cNvSpPr>
          <p:nvPr>
            <p:ph type="sldNum" sz="quarter" idx="4"/>
          </p:nvPr>
        </p:nvSpPr>
        <p:spPr/>
        <p:txBody>
          <a:bodyPr/>
          <a:lstStyle/>
          <a:p>
            <a:fld id="{A76F54FF-76C4-4040-9315-59D5D23324F5}" type="slidenum">
              <a:rPr lang="pt-BR" smtClean="0"/>
              <a:pPr/>
              <a:t>15</a:t>
            </a:fld>
            <a:r>
              <a:rPr lang="pt-BR"/>
              <a:t> de 88</a:t>
            </a:r>
            <a:endParaRPr lang="pt-BR" dirty="0"/>
          </a:p>
        </p:txBody>
      </p:sp>
    </p:spTree>
    <p:extLst>
      <p:ext uri="{BB962C8B-B14F-4D97-AF65-F5344CB8AC3E}">
        <p14:creationId xmlns:p14="http://schemas.microsoft.com/office/powerpoint/2010/main" val="3481547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8" name="CaixaDeTexto 7"/>
          <p:cNvSpPr txBox="1"/>
          <p:nvPr/>
        </p:nvSpPr>
        <p:spPr>
          <a:xfrm>
            <a:off x="924999" y="1137068"/>
            <a:ext cx="11267000" cy="6093976"/>
          </a:xfrm>
          <a:prstGeom prst="rect">
            <a:avLst/>
          </a:prstGeom>
          <a:noFill/>
        </p:spPr>
        <p:txBody>
          <a:bodyPr wrap="square" rtlCol="0">
            <a:spAutoFit/>
          </a:bodyPr>
          <a:lstStyle/>
          <a:p>
            <a:pPr>
              <a:lnSpc>
                <a:spcPct val="150000"/>
              </a:lnSpc>
            </a:pPr>
            <a:r>
              <a:rPr lang="pt-BR" sz="2600" b="1" i="1" u="sng" dirty="0">
                <a:solidFill>
                  <a:srgbClr val="002060"/>
                </a:solidFill>
              </a:rPr>
              <a:t>Modulo 01:</a:t>
            </a:r>
            <a:r>
              <a:rPr lang="pt-BR" sz="2600" b="1" i="1" dirty="0">
                <a:solidFill>
                  <a:srgbClr val="002060"/>
                </a:solidFill>
              </a:rPr>
              <a:t> </a:t>
            </a:r>
            <a:r>
              <a:rPr lang="pt-BR" sz="2600" b="1" dirty="0">
                <a:solidFill>
                  <a:srgbClr val="002060"/>
                </a:solidFill>
              </a:rPr>
              <a:t>Instalação e configuração do SQL Server (parte em vídeo)</a:t>
            </a:r>
            <a:endParaRPr lang="pt-BR" sz="2600" dirty="0">
              <a:solidFill>
                <a:srgbClr val="002060"/>
              </a:solidFill>
            </a:endParaRPr>
          </a:p>
          <a:p>
            <a:pPr>
              <a:lnSpc>
                <a:spcPct val="150000"/>
              </a:lnSpc>
            </a:pPr>
            <a:r>
              <a:rPr lang="en-US" sz="2600" b="1" i="1" u="sng" dirty="0">
                <a:solidFill>
                  <a:srgbClr val="002060"/>
                </a:solidFill>
              </a:rPr>
              <a:t>Modulo 02:</a:t>
            </a:r>
            <a:r>
              <a:rPr lang="en-US" sz="2600" b="1" i="1" dirty="0">
                <a:solidFill>
                  <a:srgbClr val="002060"/>
                </a:solidFill>
              </a:rPr>
              <a:t> </a:t>
            </a:r>
            <a:r>
              <a:rPr lang="en-US" sz="2600" b="1" dirty="0">
                <a:solidFill>
                  <a:srgbClr val="002060"/>
                </a:solidFill>
              </a:rPr>
              <a:t>Gerenciamento de Acessos no SQL Server (</a:t>
            </a:r>
            <a:r>
              <a:rPr lang="en-US" sz="2600" b="1" dirty="0" err="1">
                <a:solidFill>
                  <a:srgbClr val="002060"/>
                </a:solidFill>
              </a:rPr>
              <a:t>vídeo</a:t>
            </a:r>
            <a:r>
              <a:rPr lang="en-US" sz="2600" b="1" dirty="0">
                <a:solidFill>
                  <a:srgbClr val="002060"/>
                </a:solidFill>
              </a:rPr>
              <a:t>)</a:t>
            </a:r>
          </a:p>
          <a:p>
            <a:pPr>
              <a:lnSpc>
                <a:spcPct val="150000"/>
              </a:lnSpc>
            </a:pPr>
            <a:r>
              <a:rPr lang="en-US" sz="2600" b="1" i="1" u="sng" dirty="0">
                <a:solidFill>
                  <a:srgbClr val="002060"/>
                </a:solidFill>
              </a:rPr>
              <a:t>Modulo 03:</a:t>
            </a:r>
            <a:r>
              <a:rPr lang="en-US" sz="2600" b="1" i="1" dirty="0">
                <a:solidFill>
                  <a:srgbClr val="002060"/>
                </a:solidFill>
              </a:rPr>
              <a:t> </a:t>
            </a:r>
            <a:r>
              <a:rPr lang="en-US" sz="2600" b="1" dirty="0">
                <a:solidFill>
                  <a:srgbClr val="002060"/>
                </a:solidFill>
              </a:rPr>
              <a:t>Diversas Tarefas do Dia a </a:t>
            </a:r>
            <a:r>
              <a:rPr lang="en-US" sz="2600" b="1" dirty="0" err="1">
                <a:solidFill>
                  <a:srgbClr val="002060"/>
                </a:solidFill>
              </a:rPr>
              <a:t>Dia</a:t>
            </a:r>
            <a:r>
              <a:rPr lang="en-US" sz="2600" b="1" dirty="0">
                <a:solidFill>
                  <a:srgbClr val="002060"/>
                </a:solidFill>
              </a:rPr>
              <a:t> </a:t>
            </a:r>
            <a:r>
              <a:rPr lang="pt-BR" sz="2600" b="1" dirty="0">
                <a:solidFill>
                  <a:srgbClr val="002060"/>
                </a:solidFill>
              </a:rPr>
              <a:t>(parte em vídeo)</a:t>
            </a:r>
            <a:endParaRPr lang="en-US" sz="2600" b="1" dirty="0">
              <a:solidFill>
                <a:srgbClr val="002060"/>
              </a:solidFill>
            </a:endParaRPr>
          </a:p>
          <a:p>
            <a:pPr>
              <a:lnSpc>
                <a:spcPct val="150000"/>
              </a:lnSpc>
            </a:pPr>
            <a:r>
              <a:rPr lang="en-US" sz="2600" b="1" i="1" u="sng" dirty="0">
                <a:solidFill>
                  <a:srgbClr val="002060"/>
                </a:solidFill>
              </a:rPr>
              <a:t>Modulo 04:</a:t>
            </a:r>
            <a:r>
              <a:rPr lang="en-US" sz="2600" b="1" i="1" dirty="0">
                <a:solidFill>
                  <a:srgbClr val="002060"/>
                </a:solidFill>
              </a:rPr>
              <a:t> </a:t>
            </a:r>
            <a:r>
              <a:rPr lang="en-US" sz="2600" b="1" dirty="0">
                <a:solidFill>
                  <a:srgbClr val="002060"/>
                </a:solidFill>
              </a:rPr>
              <a:t>Backup e Restore</a:t>
            </a:r>
            <a:endParaRPr lang="pt-BR" sz="2600" dirty="0">
              <a:solidFill>
                <a:srgbClr val="002060"/>
              </a:solidFill>
            </a:endParaRPr>
          </a:p>
          <a:p>
            <a:pPr>
              <a:lnSpc>
                <a:spcPct val="150000"/>
              </a:lnSpc>
            </a:pPr>
            <a:r>
              <a:rPr lang="en-US" sz="2600" b="1" i="1" u="sng" dirty="0">
                <a:solidFill>
                  <a:srgbClr val="002060"/>
                </a:solidFill>
              </a:rPr>
              <a:t>Modulo 05:</a:t>
            </a:r>
            <a:r>
              <a:rPr lang="en-US" sz="2600" b="1" i="1" dirty="0">
                <a:solidFill>
                  <a:srgbClr val="002060"/>
                </a:solidFill>
              </a:rPr>
              <a:t> </a:t>
            </a:r>
            <a:r>
              <a:rPr lang="en-US" sz="2600" b="1" dirty="0">
                <a:solidFill>
                  <a:srgbClr val="002060"/>
                </a:solidFill>
              </a:rPr>
              <a:t>SQL Agent (</a:t>
            </a:r>
            <a:r>
              <a:rPr lang="en-US" sz="2600" b="1" dirty="0" err="1">
                <a:solidFill>
                  <a:srgbClr val="002060"/>
                </a:solidFill>
              </a:rPr>
              <a:t>vídeo</a:t>
            </a:r>
            <a:r>
              <a:rPr lang="en-US" sz="2600" b="1" dirty="0">
                <a:solidFill>
                  <a:srgbClr val="002060"/>
                </a:solidFill>
              </a:rPr>
              <a:t>)</a:t>
            </a:r>
            <a:endParaRPr lang="pt-BR" sz="2600" dirty="0">
              <a:solidFill>
                <a:srgbClr val="002060"/>
              </a:solidFill>
            </a:endParaRPr>
          </a:p>
          <a:p>
            <a:pPr>
              <a:lnSpc>
                <a:spcPct val="150000"/>
              </a:lnSpc>
            </a:pPr>
            <a:r>
              <a:rPr lang="en-US" sz="2600" b="1" i="1" u="sng" dirty="0">
                <a:solidFill>
                  <a:srgbClr val="002060"/>
                </a:solidFill>
              </a:rPr>
              <a:t>Modulo 06:</a:t>
            </a:r>
            <a:r>
              <a:rPr lang="en-US" sz="2600" b="1" i="1" dirty="0">
                <a:solidFill>
                  <a:srgbClr val="002060"/>
                </a:solidFill>
              </a:rPr>
              <a:t> </a:t>
            </a:r>
            <a:r>
              <a:rPr lang="en-US" sz="2600" b="1" dirty="0">
                <a:solidFill>
                  <a:srgbClr val="002060"/>
                </a:solidFill>
              </a:rPr>
              <a:t>Tuning </a:t>
            </a:r>
          </a:p>
          <a:p>
            <a:pPr>
              <a:lnSpc>
                <a:spcPct val="150000"/>
              </a:lnSpc>
            </a:pPr>
            <a:r>
              <a:rPr lang="en-US" sz="2600" b="1" i="1" u="sng" dirty="0">
                <a:solidFill>
                  <a:srgbClr val="002060"/>
                </a:solidFill>
              </a:rPr>
              <a:t>Modulo 07:</a:t>
            </a:r>
            <a:r>
              <a:rPr lang="en-US" sz="2600" b="1" i="1" dirty="0">
                <a:solidFill>
                  <a:srgbClr val="002060"/>
                </a:solidFill>
              </a:rPr>
              <a:t> </a:t>
            </a:r>
            <a:r>
              <a:rPr lang="en-US" sz="2600" b="1" dirty="0">
                <a:solidFill>
                  <a:srgbClr val="002060"/>
                </a:solidFill>
              </a:rPr>
              <a:t>Criação de Alertas</a:t>
            </a:r>
            <a:endParaRPr lang="pt-BR" sz="2600" dirty="0">
              <a:solidFill>
                <a:srgbClr val="002060"/>
              </a:solidFill>
            </a:endParaRPr>
          </a:p>
          <a:p>
            <a:pPr>
              <a:lnSpc>
                <a:spcPct val="150000"/>
              </a:lnSpc>
            </a:pPr>
            <a:r>
              <a:rPr lang="en-US" sz="2600" b="1" i="1" u="sng" dirty="0">
                <a:solidFill>
                  <a:srgbClr val="002060"/>
                </a:solidFill>
              </a:rPr>
              <a:t>Modulo 08:</a:t>
            </a:r>
            <a:r>
              <a:rPr lang="en-US" sz="2600" b="1" i="1" dirty="0">
                <a:solidFill>
                  <a:srgbClr val="002060"/>
                </a:solidFill>
              </a:rPr>
              <a:t> </a:t>
            </a:r>
            <a:r>
              <a:rPr lang="en-US" sz="2600" b="1" dirty="0">
                <a:solidFill>
                  <a:srgbClr val="002060"/>
                </a:solidFill>
              </a:rPr>
              <a:t>Overview das soluções de DR mais utilizadas </a:t>
            </a:r>
            <a:r>
              <a:rPr lang="en-US" sz="2600" b="1" dirty="0" err="1">
                <a:solidFill>
                  <a:srgbClr val="002060"/>
                </a:solidFill>
              </a:rPr>
              <a:t>nas</a:t>
            </a:r>
            <a:r>
              <a:rPr lang="en-US" sz="2600" b="1" dirty="0">
                <a:solidFill>
                  <a:srgbClr val="002060"/>
                </a:solidFill>
              </a:rPr>
              <a:t> </a:t>
            </a:r>
            <a:r>
              <a:rPr lang="en-US" sz="2600" b="1" dirty="0" err="1">
                <a:solidFill>
                  <a:srgbClr val="002060"/>
                </a:solidFill>
              </a:rPr>
              <a:t>empresas</a:t>
            </a:r>
            <a:endParaRPr lang="en-US" sz="2600" b="1" dirty="0">
              <a:solidFill>
                <a:srgbClr val="002060"/>
              </a:solidFill>
            </a:endParaRPr>
          </a:p>
          <a:p>
            <a:pPr>
              <a:lnSpc>
                <a:spcPct val="150000"/>
              </a:lnSpc>
            </a:pPr>
            <a:r>
              <a:rPr lang="en-US" sz="2600" b="1" i="1" u="sng" dirty="0">
                <a:solidFill>
                  <a:srgbClr val="002060"/>
                </a:solidFill>
              </a:rPr>
              <a:t>Modulo 09:</a:t>
            </a:r>
            <a:r>
              <a:rPr lang="en-US" sz="2600" b="1" i="1" dirty="0">
                <a:solidFill>
                  <a:srgbClr val="002060"/>
                </a:solidFill>
              </a:rPr>
              <a:t> </a:t>
            </a:r>
            <a:r>
              <a:rPr lang="en-US" sz="2600" b="1" dirty="0" err="1">
                <a:solidFill>
                  <a:srgbClr val="002060"/>
                </a:solidFill>
              </a:rPr>
              <a:t>SQLAzure</a:t>
            </a:r>
            <a:endParaRPr lang="en-US" sz="2600" b="1" dirty="0">
              <a:solidFill>
                <a:srgbClr val="002060"/>
              </a:solidFill>
            </a:endParaRPr>
          </a:p>
          <a:p>
            <a:pPr>
              <a:lnSpc>
                <a:spcPct val="150000"/>
              </a:lnSpc>
            </a:pPr>
            <a:endParaRPr lang="en-US" sz="2600" b="1" dirty="0">
              <a:solidFill>
                <a:srgbClr val="002060"/>
              </a:solidFill>
            </a:endParaRPr>
          </a:p>
        </p:txBody>
      </p:sp>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lvl="0" algn="ctr"/>
            <a:r>
              <a:rPr lang="pt-BR" sz="4000" b="1" dirty="0">
                <a:solidFill>
                  <a:srgbClr val="002060"/>
                </a:solidFill>
              </a:rPr>
              <a:t>Apresentação do Curso</a:t>
            </a:r>
          </a:p>
        </p:txBody>
      </p:sp>
      <p:sp>
        <p:nvSpPr>
          <p:cNvPr id="2" name="Espaço Reservado para Número de Slide 1">
            <a:extLst>
              <a:ext uri="{FF2B5EF4-FFF2-40B4-BE49-F238E27FC236}">
                <a16:creationId xmlns:a16="http://schemas.microsoft.com/office/drawing/2014/main" id="{BB8EC3E0-1BC9-482D-84D3-E2EEFE08BE63}"/>
              </a:ext>
            </a:extLst>
          </p:cNvPr>
          <p:cNvSpPr>
            <a:spLocks noGrp="1"/>
          </p:cNvSpPr>
          <p:nvPr>
            <p:ph type="sldNum" sz="quarter" idx="4"/>
          </p:nvPr>
        </p:nvSpPr>
        <p:spPr/>
        <p:txBody>
          <a:bodyPr/>
          <a:lstStyle/>
          <a:p>
            <a:fld id="{A76F54FF-76C4-4040-9315-59D5D23324F5}" type="slidenum">
              <a:rPr lang="pt-BR" smtClean="0"/>
              <a:pPr/>
              <a:t>16</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0" y="2816890"/>
            <a:ext cx="12192000" cy="79300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4600" b="1" dirty="0">
                <a:solidFill>
                  <a:schemeClr val="bg1"/>
                </a:solidFill>
              </a:rPr>
              <a:t>Instalação e Configuração do SQL Server</a:t>
            </a:r>
            <a:endParaRPr lang="pt-BR" sz="4600" dirty="0"/>
          </a:p>
        </p:txBody>
      </p:sp>
      <p:sp>
        <p:nvSpPr>
          <p:cNvPr id="5" name="Título 1"/>
          <p:cNvSpPr txBox="1">
            <a:spLocks/>
          </p:cNvSpPr>
          <p:nvPr/>
        </p:nvSpPr>
        <p:spPr>
          <a:xfrm>
            <a:off x="0" y="1603467"/>
            <a:ext cx="12192000" cy="936533"/>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5400" b="1" dirty="0">
                <a:solidFill>
                  <a:srgbClr val="292A76"/>
                </a:solidFill>
              </a:rPr>
              <a:t>Tarefas do dia a dia de um DBA</a:t>
            </a:r>
            <a:endParaRPr lang="pt-BR" sz="5400" dirty="0">
              <a:solidFill>
                <a:srgbClr val="292A76"/>
              </a:solidFill>
            </a:endParaRPr>
          </a:p>
        </p:txBody>
      </p:sp>
    </p:spTree>
    <p:extLst>
      <p:ext uri="{BB962C8B-B14F-4D97-AF65-F5344CB8AC3E}">
        <p14:creationId xmlns:p14="http://schemas.microsoft.com/office/powerpoint/2010/main" val="3990310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lvl="0" algn="ctr"/>
            <a:r>
              <a:rPr lang="pt-BR" sz="4000" b="1" dirty="0">
                <a:solidFill>
                  <a:srgbClr val="002060"/>
                </a:solidFill>
              </a:rPr>
              <a:t>Instalação do SQL Server</a:t>
            </a:r>
          </a:p>
        </p:txBody>
      </p:sp>
      <p:sp>
        <p:nvSpPr>
          <p:cNvPr id="6" name="Retângulo 5"/>
          <p:cNvSpPr/>
          <p:nvPr/>
        </p:nvSpPr>
        <p:spPr>
          <a:xfrm>
            <a:off x="3975652" y="1360332"/>
            <a:ext cx="7613373" cy="2739211"/>
          </a:xfrm>
          <a:prstGeom prst="rect">
            <a:avLst/>
          </a:prstGeom>
        </p:spPr>
        <p:txBody>
          <a:bodyPr wrap="square">
            <a:spAutoFit/>
          </a:bodyPr>
          <a:lstStyle/>
          <a:p>
            <a:pPr marL="342900" indent="-342900">
              <a:buFont typeface="Arial" panose="020B0604020202020204" pitchFamily="34" charset="0"/>
              <a:buChar char="•"/>
            </a:pPr>
            <a:r>
              <a:rPr lang="pt-BR" sz="2800" dirty="0">
                <a:solidFill>
                  <a:srgbClr val="292A76"/>
                </a:solidFill>
              </a:rPr>
              <a:t>DBA acomodado diz:</a:t>
            </a:r>
          </a:p>
          <a:p>
            <a:pPr marL="800100" lvl="1" indent="-342900">
              <a:lnSpc>
                <a:spcPct val="150000"/>
              </a:lnSpc>
              <a:buFont typeface="Arial" panose="020B0604020202020204" pitchFamily="34" charset="0"/>
              <a:buChar char="•"/>
            </a:pPr>
            <a:r>
              <a:rPr lang="pt-BR" sz="2400" dirty="0">
                <a:solidFill>
                  <a:srgbClr val="292A76"/>
                </a:solidFill>
              </a:rPr>
              <a:t>“Essa parte é fácil. Pode pular para o próximo tema”</a:t>
            </a:r>
          </a:p>
          <a:p>
            <a:pPr marL="800100" lvl="1" indent="-342900">
              <a:lnSpc>
                <a:spcPct val="150000"/>
              </a:lnSpc>
              <a:buFont typeface="Arial" panose="020B0604020202020204" pitchFamily="34" charset="0"/>
              <a:buChar char="•"/>
            </a:pPr>
            <a:r>
              <a:rPr lang="pt-BR" sz="2400" dirty="0">
                <a:solidFill>
                  <a:srgbClr val="292A76"/>
                </a:solidFill>
              </a:rPr>
              <a:t>“Só dar next-&gt;next-&gt;finish”!!! É Microsoft!!!</a:t>
            </a:r>
          </a:p>
          <a:p>
            <a:pPr marL="800100" lvl="1" indent="-342900">
              <a:lnSpc>
                <a:spcPct val="150000"/>
              </a:lnSpc>
              <a:buFont typeface="Arial" panose="020B0604020202020204" pitchFamily="34" charset="0"/>
              <a:buChar char="•"/>
            </a:pPr>
            <a:r>
              <a:rPr lang="pt-BR" sz="2400" dirty="0">
                <a:solidFill>
                  <a:srgbClr val="292A76"/>
                </a:solidFill>
              </a:rPr>
              <a:t>“Já instalei um monte de SQL assim e até hoje estão funcionando”</a:t>
            </a:r>
          </a:p>
        </p:txBody>
      </p:sp>
      <p:pic>
        <p:nvPicPr>
          <p:cNvPr id="7" name="Imagem 6"/>
          <p:cNvPicPr>
            <a:picLocks noChangeAspect="1"/>
          </p:cNvPicPr>
          <p:nvPr/>
        </p:nvPicPr>
        <p:blipFill>
          <a:blip r:embed="rId3" cstate="print"/>
          <a:stretch>
            <a:fillRect/>
          </a:stretch>
        </p:blipFill>
        <p:spPr>
          <a:xfrm>
            <a:off x="377084" y="1311966"/>
            <a:ext cx="3136931" cy="2206486"/>
          </a:xfrm>
          <a:prstGeom prst="rect">
            <a:avLst/>
          </a:prstGeom>
        </p:spPr>
      </p:pic>
      <p:pic>
        <p:nvPicPr>
          <p:cNvPr id="9" name="Imagem 8"/>
          <p:cNvPicPr>
            <a:picLocks noChangeAspect="1"/>
          </p:cNvPicPr>
          <p:nvPr/>
        </p:nvPicPr>
        <p:blipFill>
          <a:blip r:embed="rId4" cstate="print"/>
          <a:stretch>
            <a:fillRect/>
          </a:stretch>
        </p:blipFill>
        <p:spPr>
          <a:xfrm>
            <a:off x="4259596" y="4356810"/>
            <a:ext cx="1952361" cy="2097979"/>
          </a:xfrm>
          <a:prstGeom prst="rect">
            <a:avLst/>
          </a:prstGeom>
        </p:spPr>
      </p:pic>
      <p:sp>
        <p:nvSpPr>
          <p:cNvPr id="10" name="Retângulo 9"/>
          <p:cNvSpPr/>
          <p:nvPr/>
        </p:nvSpPr>
        <p:spPr>
          <a:xfrm>
            <a:off x="6717789" y="5179314"/>
            <a:ext cx="4572000" cy="553998"/>
          </a:xfrm>
          <a:prstGeom prst="rect">
            <a:avLst/>
          </a:prstGeom>
        </p:spPr>
        <p:txBody>
          <a:bodyPr>
            <a:spAutoFit/>
          </a:bodyPr>
          <a:lstStyle/>
          <a:p>
            <a:r>
              <a:rPr lang="pt-BR" sz="3000" b="1" dirty="0">
                <a:solidFill>
                  <a:srgbClr val="292A76"/>
                </a:solidFill>
              </a:rPr>
              <a:t>AO NEXT-&gt;NEXT-&gt;FINISH!!!</a:t>
            </a:r>
          </a:p>
        </p:txBody>
      </p:sp>
      <p:sp>
        <p:nvSpPr>
          <p:cNvPr id="11" name="Retângulo 10"/>
          <p:cNvSpPr/>
          <p:nvPr/>
        </p:nvSpPr>
        <p:spPr>
          <a:xfrm>
            <a:off x="1467764" y="5179314"/>
            <a:ext cx="2791832" cy="553998"/>
          </a:xfrm>
          <a:prstGeom prst="rect">
            <a:avLst/>
          </a:prstGeom>
        </p:spPr>
        <p:txBody>
          <a:bodyPr wrap="square">
            <a:spAutoFit/>
          </a:bodyPr>
          <a:lstStyle/>
          <a:p>
            <a:r>
              <a:rPr lang="pt-BR" sz="3000" b="1" dirty="0">
                <a:solidFill>
                  <a:srgbClr val="292A76"/>
                </a:solidFill>
              </a:rPr>
              <a:t>CAMPANHA</a:t>
            </a:r>
            <a:r>
              <a:rPr lang="pt-BR" dirty="0">
                <a:solidFill>
                  <a:schemeClr val="tx2"/>
                </a:solidFill>
              </a:rPr>
              <a:t>: </a:t>
            </a:r>
          </a:p>
        </p:txBody>
      </p:sp>
      <p:sp>
        <p:nvSpPr>
          <p:cNvPr id="2" name="Espaço Reservado para Número de Slide 1">
            <a:extLst>
              <a:ext uri="{FF2B5EF4-FFF2-40B4-BE49-F238E27FC236}">
                <a16:creationId xmlns:a16="http://schemas.microsoft.com/office/drawing/2014/main" id="{5BCA3E9E-F5CE-4548-A41B-052BF032CDA9}"/>
              </a:ext>
            </a:extLst>
          </p:cNvPr>
          <p:cNvSpPr>
            <a:spLocks noGrp="1"/>
          </p:cNvSpPr>
          <p:nvPr>
            <p:ph type="sldNum" sz="quarter" idx="4"/>
          </p:nvPr>
        </p:nvSpPr>
        <p:spPr/>
        <p:txBody>
          <a:bodyPr/>
          <a:lstStyle/>
          <a:p>
            <a:fld id="{A76F54FF-76C4-4040-9315-59D5D23324F5}" type="slidenum">
              <a:rPr lang="pt-BR" smtClean="0"/>
              <a:pPr/>
              <a:t>18</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lvl="0" algn="ctr"/>
            <a:r>
              <a:rPr lang="pt-BR" sz="4000" b="1" dirty="0">
                <a:solidFill>
                  <a:srgbClr val="002060"/>
                </a:solidFill>
              </a:rPr>
              <a:t>Instalação do SQL Server</a:t>
            </a:r>
          </a:p>
        </p:txBody>
      </p:sp>
      <p:pic>
        <p:nvPicPr>
          <p:cNvPr id="13" name="Picture 2" descr="When you, as the Prod Support DBA, start being email blasted by a DB monitoring service you didn’t know you had complaining about disk issues on a Production server you didn’t know existed"/>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224784" y="1495221"/>
            <a:ext cx="6486981" cy="4865237"/>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530527" y="1744033"/>
            <a:ext cx="4081814" cy="2862322"/>
          </a:xfrm>
          <a:prstGeom prst="rect">
            <a:avLst/>
          </a:prstGeom>
        </p:spPr>
        <p:txBody>
          <a:bodyPr wrap="square">
            <a:spAutoFit/>
          </a:bodyPr>
          <a:lstStyle/>
          <a:p>
            <a:r>
              <a:rPr lang="pt-BR" sz="3600" dirty="0">
                <a:solidFill>
                  <a:srgbClr val="292A76"/>
                </a:solidFill>
              </a:rPr>
              <a:t>“Quando alguém diz que vai instalar um SQL Server  com Next-Next-</a:t>
            </a:r>
            <a:r>
              <a:rPr lang="pt-BR" sz="3600" dirty="0" err="1">
                <a:solidFill>
                  <a:srgbClr val="292A76"/>
                </a:solidFill>
              </a:rPr>
              <a:t>Finish</a:t>
            </a:r>
            <a:r>
              <a:rPr lang="pt-BR" sz="3600" dirty="0">
                <a:solidFill>
                  <a:srgbClr val="292A76"/>
                </a:solidFill>
              </a:rPr>
              <a:t> e em português”</a:t>
            </a:r>
            <a:endParaRPr lang="pt-BR" sz="3600" dirty="0"/>
          </a:p>
        </p:txBody>
      </p:sp>
      <p:sp>
        <p:nvSpPr>
          <p:cNvPr id="3" name="Espaço Reservado para Número de Slide 2">
            <a:extLst>
              <a:ext uri="{FF2B5EF4-FFF2-40B4-BE49-F238E27FC236}">
                <a16:creationId xmlns:a16="http://schemas.microsoft.com/office/drawing/2014/main" id="{7F1BC3D8-0437-48B3-8DDC-550BFB3F53B7}"/>
              </a:ext>
            </a:extLst>
          </p:cNvPr>
          <p:cNvSpPr>
            <a:spLocks noGrp="1"/>
          </p:cNvSpPr>
          <p:nvPr>
            <p:ph type="sldNum" sz="quarter" idx="4"/>
          </p:nvPr>
        </p:nvSpPr>
        <p:spPr/>
        <p:txBody>
          <a:bodyPr/>
          <a:lstStyle/>
          <a:p>
            <a:fld id="{A76F54FF-76C4-4040-9315-59D5D23324F5}" type="slidenum">
              <a:rPr lang="pt-BR" smtClean="0"/>
              <a:pPr/>
              <a:t>19</a:t>
            </a:fld>
            <a:r>
              <a:rPr lang="pt-BR"/>
              <a:t> de 88</a:t>
            </a:r>
            <a:endParaRPr lang="pt-BR" dirty="0"/>
          </a:p>
        </p:txBody>
      </p:sp>
    </p:spTree>
    <p:extLst>
      <p:ext uri="{BB962C8B-B14F-4D97-AF65-F5344CB8AC3E}">
        <p14:creationId xmlns:p14="http://schemas.microsoft.com/office/powerpoint/2010/main" val="329136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5" name="Retângulo 4"/>
          <p:cNvSpPr/>
          <p:nvPr/>
        </p:nvSpPr>
        <p:spPr>
          <a:xfrm>
            <a:off x="397564" y="394998"/>
            <a:ext cx="8062623" cy="707886"/>
          </a:xfrm>
          <a:prstGeom prst="rect">
            <a:avLst/>
          </a:prstGeom>
        </p:spPr>
        <p:txBody>
          <a:bodyPr wrap="square">
            <a:spAutoFit/>
          </a:bodyPr>
          <a:lstStyle/>
          <a:p>
            <a:pPr algn="ctr"/>
            <a:r>
              <a:rPr lang="pt-BR" sz="4000" b="1" dirty="0">
                <a:solidFill>
                  <a:srgbClr val="292A76"/>
                </a:solidFill>
              </a:rPr>
              <a:t>Como cheguei até aqui? </a:t>
            </a:r>
          </a:p>
        </p:txBody>
      </p:sp>
      <p:pic>
        <p:nvPicPr>
          <p:cNvPr id="6" name="Image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0954" y="1320016"/>
            <a:ext cx="3822261" cy="4777827"/>
          </a:xfrm>
          <a:prstGeom prst="rect">
            <a:avLst/>
          </a:prstGeom>
        </p:spPr>
      </p:pic>
      <p:sp>
        <p:nvSpPr>
          <p:cNvPr id="7" name="Texto explicativo em elipse 6"/>
          <p:cNvSpPr/>
          <p:nvPr/>
        </p:nvSpPr>
        <p:spPr>
          <a:xfrm>
            <a:off x="7015860" y="1320016"/>
            <a:ext cx="2312439" cy="1997343"/>
          </a:xfrm>
          <a:prstGeom prst="wedgeEllipseCallout">
            <a:avLst>
              <a:gd name="adj1" fmla="val -93587"/>
              <a:gd name="adj2" fmla="val 475"/>
            </a:avLst>
          </a:prstGeom>
          <a:solidFill>
            <a:srgbClr val="292A7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pt-BR" sz="2200" dirty="0"/>
              <a:t>Mãe, quando eu crescer eu quero ser um DBA!!!</a:t>
            </a:r>
          </a:p>
        </p:txBody>
      </p:sp>
      <p:cxnSp>
        <p:nvCxnSpPr>
          <p:cNvPr id="8" name="Conector reto 7"/>
          <p:cNvCxnSpPr/>
          <p:nvPr/>
        </p:nvCxnSpPr>
        <p:spPr>
          <a:xfrm flipH="1" flipV="1">
            <a:off x="7015860" y="1320016"/>
            <a:ext cx="2312439" cy="1997343"/>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9" name="Conector reto 8"/>
          <p:cNvCxnSpPr/>
          <p:nvPr/>
        </p:nvCxnSpPr>
        <p:spPr>
          <a:xfrm flipV="1">
            <a:off x="6914708" y="1320015"/>
            <a:ext cx="2337535" cy="1997344"/>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sp>
        <p:nvSpPr>
          <p:cNvPr id="2" name="Espaço Reservado para Número de Slide 1">
            <a:extLst>
              <a:ext uri="{FF2B5EF4-FFF2-40B4-BE49-F238E27FC236}">
                <a16:creationId xmlns:a16="http://schemas.microsoft.com/office/drawing/2014/main" id="{A0EF2972-D21E-46E6-8B34-F8B2E0AC30A1}"/>
              </a:ext>
            </a:extLst>
          </p:cNvPr>
          <p:cNvSpPr>
            <a:spLocks noGrp="1"/>
          </p:cNvSpPr>
          <p:nvPr>
            <p:ph type="sldNum" sz="quarter" idx="4"/>
          </p:nvPr>
        </p:nvSpPr>
        <p:spPr/>
        <p:txBody>
          <a:bodyPr/>
          <a:lstStyle/>
          <a:p>
            <a:fld id="{A76F54FF-76C4-4040-9315-59D5D23324F5}" type="slidenum">
              <a:rPr lang="pt-BR" smtClean="0"/>
              <a:pPr/>
              <a:t>2</a:t>
            </a:fld>
            <a:r>
              <a:rPr lang="pt-BR"/>
              <a:t> de 88</a:t>
            </a:r>
            <a:endParaRPr lang="pt-BR" dirty="0"/>
          </a:p>
        </p:txBody>
      </p:sp>
    </p:spTree>
    <p:extLst>
      <p:ext uri="{BB962C8B-B14F-4D97-AF65-F5344CB8AC3E}">
        <p14:creationId xmlns:p14="http://schemas.microsoft.com/office/powerpoint/2010/main" val="23965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8" name="CaixaDeTexto 7"/>
          <p:cNvSpPr txBox="1"/>
          <p:nvPr/>
        </p:nvSpPr>
        <p:spPr>
          <a:xfrm>
            <a:off x="795130" y="1300786"/>
            <a:ext cx="11267000" cy="4278094"/>
          </a:xfrm>
          <a:prstGeom prst="rect">
            <a:avLst/>
          </a:prstGeom>
          <a:noFill/>
        </p:spPr>
        <p:txBody>
          <a:bodyPr wrap="square" rtlCol="0">
            <a:spAutoFit/>
          </a:bodyPr>
          <a:lstStyle/>
          <a:p>
            <a:pPr marL="457200" indent="-457200">
              <a:buFont typeface="Arial" panose="020B0604020202020204" pitchFamily="34" charset="0"/>
              <a:buChar char="•"/>
            </a:pPr>
            <a:endParaRPr lang="pt-BR" sz="2600" b="1" u="sng" dirty="0">
              <a:solidFill>
                <a:srgbClr val="002060"/>
              </a:solidFill>
            </a:endParaRPr>
          </a:p>
          <a:p>
            <a:pPr marL="457200" indent="-457200">
              <a:buFont typeface="Arial" panose="020B0604020202020204" pitchFamily="34" charset="0"/>
              <a:buChar char="•"/>
            </a:pPr>
            <a:endParaRPr lang="pt-BR" sz="2600" b="1" u="sng" dirty="0">
              <a:solidFill>
                <a:srgbClr val="002060"/>
              </a:solidFill>
            </a:endParaRPr>
          </a:p>
          <a:p>
            <a:pPr marL="457200" indent="-457200">
              <a:buFont typeface="Arial" panose="020B0604020202020204" pitchFamily="34" charset="0"/>
              <a:buChar char="•"/>
            </a:pPr>
            <a:r>
              <a:rPr lang="pt-BR" sz="2600" b="1" u="sng" dirty="0">
                <a:solidFill>
                  <a:srgbClr val="002060"/>
                </a:solidFill>
              </a:rPr>
              <a:t>SQL Server Enterprise Edition</a:t>
            </a:r>
          </a:p>
          <a:p>
            <a:pPr marL="914400" lvl="1" indent="-457200">
              <a:buFont typeface="Arial" pitchFamily="34" charset="0"/>
              <a:buChar char="•"/>
            </a:pPr>
            <a:r>
              <a:rPr lang="pt-BR" sz="2400" dirty="0">
                <a:solidFill>
                  <a:srgbClr val="002060"/>
                </a:solidFill>
              </a:rPr>
              <a:t>Versão TOP com todas as funcionalidades</a:t>
            </a:r>
          </a:p>
          <a:p>
            <a:pPr marL="914400" lvl="1" indent="-457200">
              <a:buFont typeface="Arial" pitchFamily="34" charset="0"/>
              <a:buChar char="•"/>
            </a:pPr>
            <a:r>
              <a:rPr lang="pt-BR" sz="2400" dirty="0">
                <a:solidFill>
                  <a:srgbClr val="002060"/>
                </a:solidFill>
              </a:rPr>
              <a:t>$14.256,00 a cada 2 cores (SQL Server 2016)</a:t>
            </a:r>
          </a:p>
          <a:p>
            <a:endParaRPr lang="pt-BR" sz="2400" dirty="0">
              <a:solidFill>
                <a:srgbClr val="002060"/>
              </a:solidFill>
            </a:endParaRPr>
          </a:p>
          <a:p>
            <a:pPr marL="457200" indent="-457200">
              <a:buFont typeface="Arial" panose="020B0604020202020204" pitchFamily="34" charset="0"/>
              <a:buChar char="•"/>
            </a:pPr>
            <a:r>
              <a:rPr lang="pt-BR" sz="2600" b="1" u="sng" dirty="0">
                <a:solidFill>
                  <a:srgbClr val="002060"/>
                </a:solidFill>
              </a:rPr>
              <a:t>SQL Server Standard Edition</a:t>
            </a:r>
          </a:p>
          <a:p>
            <a:pPr marL="914400" lvl="1" indent="-457200">
              <a:buFont typeface="Arial" pitchFamily="34" charset="0"/>
              <a:buChar char="•"/>
            </a:pPr>
            <a:r>
              <a:rPr lang="pt-BR" sz="2400" dirty="0">
                <a:solidFill>
                  <a:srgbClr val="002060"/>
                </a:solidFill>
              </a:rPr>
              <a:t>Versão de entrada do SQL Server</a:t>
            </a:r>
          </a:p>
          <a:p>
            <a:pPr marL="914400" lvl="1" indent="-457200">
              <a:buFont typeface="Arial" pitchFamily="34" charset="0"/>
              <a:buChar char="•"/>
            </a:pPr>
            <a:r>
              <a:rPr lang="pt-BR" sz="2400" dirty="0">
                <a:solidFill>
                  <a:srgbClr val="002060"/>
                </a:solidFill>
              </a:rPr>
              <a:t>$ 3.717,00 a cada 2 cores (SQL Server 2016)</a:t>
            </a:r>
          </a:p>
          <a:p>
            <a:pPr marL="457200" indent="-457200">
              <a:buFont typeface="Arial" panose="020B0604020202020204" pitchFamily="34" charset="0"/>
              <a:buChar char="•"/>
            </a:pPr>
            <a:endParaRPr lang="pt-BR" sz="2400" b="1" u="sng" dirty="0">
              <a:solidFill>
                <a:srgbClr val="002060"/>
              </a:solidFill>
            </a:endParaRPr>
          </a:p>
          <a:p>
            <a:pPr marL="914400" lvl="1" indent="-457200">
              <a:buFont typeface="Arial" pitchFamily="34" charset="0"/>
              <a:buChar char="•"/>
            </a:pPr>
            <a:endParaRPr lang="pt-BR" sz="2400" dirty="0">
              <a:solidFill>
                <a:srgbClr val="002060"/>
              </a:solidFill>
            </a:endParaRPr>
          </a:p>
        </p:txBody>
      </p:sp>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lvl="0" algn="ctr"/>
            <a:r>
              <a:rPr lang="pt-BR" sz="4000" b="1" dirty="0">
                <a:solidFill>
                  <a:srgbClr val="002060"/>
                </a:solidFill>
              </a:rPr>
              <a:t>Principais Versões do SQL Server </a:t>
            </a:r>
          </a:p>
        </p:txBody>
      </p:sp>
      <p:sp>
        <p:nvSpPr>
          <p:cNvPr id="2" name="Espaço Reservado para Número de Slide 1">
            <a:extLst>
              <a:ext uri="{FF2B5EF4-FFF2-40B4-BE49-F238E27FC236}">
                <a16:creationId xmlns:a16="http://schemas.microsoft.com/office/drawing/2014/main" id="{95E904B7-90EA-45E0-B45C-FF75DA91D7F6}"/>
              </a:ext>
            </a:extLst>
          </p:cNvPr>
          <p:cNvSpPr>
            <a:spLocks noGrp="1"/>
          </p:cNvSpPr>
          <p:nvPr>
            <p:ph type="sldNum" sz="quarter" idx="4"/>
          </p:nvPr>
        </p:nvSpPr>
        <p:spPr/>
        <p:txBody>
          <a:bodyPr/>
          <a:lstStyle/>
          <a:p>
            <a:fld id="{A76F54FF-76C4-4040-9315-59D5D23324F5}" type="slidenum">
              <a:rPr lang="pt-BR" smtClean="0"/>
              <a:pPr/>
              <a:t>20</a:t>
            </a:fld>
            <a:r>
              <a:rPr lang="pt-BR"/>
              <a:t> de 88</a:t>
            </a:r>
            <a:endParaRPr lang="pt-BR" dirty="0"/>
          </a:p>
        </p:txBody>
      </p:sp>
    </p:spTree>
    <p:extLst>
      <p:ext uri="{BB962C8B-B14F-4D97-AF65-F5344CB8AC3E}">
        <p14:creationId xmlns:p14="http://schemas.microsoft.com/office/powerpoint/2010/main" val="263242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5" name="Título 1"/>
          <p:cNvSpPr txBox="1">
            <a:spLocks/>
          </p:cNvSpPr>
          <p:nvPr/>
        </p:nvSpPr>
        <p:spPr>
          <a:xfrm>
            <a:off x="377687" y="-101379"/>
            <a:ext cx="8468275" cy="1089329"/>
          </a:xfrm>
          <a:prstGeom prst="rect">
            <a:avLst/>
          </a:prstGeom>
        </p:spPr>
        <p:txBody>
          <a:bodyPr vert="horz" lIns="91440" tIns="45720" rIns="91440" bIns="45720" rtlCol="0" anchor="ctr">
            <a:noAutofit/>
          </a:bodyPr>
          <a:lstStyle/>
          <a:p>
            <a:pPr lvl="0" algn="ctr"/>
            <a:r>
              <a:rPr lang="pt-BR" sz="3600" b="1" dirty="0">
                <a:solidFill>
                  <a:srgbClr val="002060"/>
                </a:solidFill>
              </a:rPr>
              <a:t>Diferenças entre as Versões do SQL Server</a:t>
            </a:r>
          </a:p>
        </p:txBody>
      </p:sp>
      <p:pic>
        <p:nvPicPr>
          <p:cNvPr id="8" name="Imagem 7"/>
          <p:cNvPicPr>
            <a:picLocks noChangeAspect="1"/>
          </p:cNvPicPr>
          <p:nvPr/>
        </p:nvPicPr>
        <p:blipFill>
          <a:blip r:embed="rId3"/>
          <a:stretch>
            <a:fillRect/>
          </a:stretch>
        </p:blipFill>
        <p:spPr>
          <a:xfrm>
            <a:off x="0" y="1204077"/>
            <a:ext cx="3889829" cy="5358364"/>
          </a:xfrm>
          <a:prstGeom prst="rect">
            <a:avLst/>
          </a:prstGeom>
        </p:spPr>
      </p:pic>
      <p:pic>
        <p:nvPicPr>
          <p:cNvPr id="9" name="Imagem 8"/>
          <p:cNvPicPr>
            <a:picLocks noChangeAspect="1"/>
          </p:cNvPicPr>
          <p:nvPr/>
        </p:nvPicPr>
        <p:blipFill>
          <a:blip r:embed="rId4"/>
          <a:stretch>
            <a:fillRect/>
          </a:stretch>
        </p:blipFill>
        <p:spPr>
          <a:xfrm>
            <a:off x="4749901" y="1275581"/>
            <a:ext cx="7147131" cy="4099971"/>
          </a:xfrm>
          <a:prstGeom prst="rect">
            <a:avLst/>
          </a:prstGeom>
        </p:spPr>
      </p:pic>
      <p:sp>
        <p:nvSpPr>
          <p:cNvPr id="10" name="Retângulo 9"/>
          <p:cNvSpPr/>
          <p:nvPr/>
        </p:nvSpPr>
        <p:spPr>
          <a:xfrm>
            <a:off x="4476838" y="5663183"/>
            <a:ext cx="7243214" cy="1015663"/>
          </a:xfrm>
          <a:prstGeom prst="rect">
            <a:avLst/>
          </a:prstGeom>
        </p:spPr>
        <p:txBody>
          <a:bodyPr wrap="square">
            <a:spAutoFit/>
          </a:bodyPr>
          <a:lstStyle/>
          <a:p>
            <a:r>
              <a:rPr lang="pt-BR" sz="2400" dirty="0">
                <a:solidFill>
                  <a:srgbClr val="002060"/>
                </a:solidFill>
              </a:rPr>
              <a:t>Detalhes: </a:t>
            </a:r>
            <a:r>
              <a:rPr lang="pt-BR" dirty="0">
                <a:hlinkClick r:id="rId5"/>
              </a:rPr>
              <a:t>https://blogs.msdn.microsoft.com/sqlreleaseservices/sql-server-2016-service-pack-1-sp1-released/</a:t>
            </a:r>
            <a:endParaRPr lang="pt-BR" dirty="0"/>
          </a:p>
          <a:p>
            <a:endParaRPr lang="pt-BR" dirty="0"/>
          </a:p>
        </p:txBody>
      </p:sp>
      <p:sp>
        <p:nvSpPr>
          <p:cNvPr id="3" name="Espaço Reservado para Número de Slide 2">
            <a:extLst>
              <a:ext uri="{FF2B5EF4-FFF2-40B4-BE49-F238E27FC236}">
                <a16:creationId xmlns:a16="http://schemas.microsoft.com/office/drawing/2014/main" id="{65033190-02EC-480A-8BB5-9901E21722F3}"/>
              </a:ext>
            </a:extLst>
          </p:cNvPr>
          <p:cNvSpPr>
            <a:spLocks noGrp="1"/>
          </p:cNvSpPr>
          <p:nvPr>
            <p:ph type="sldNum" sz="quarter" idx="4"/>
          </p:nvPr>
        </p:nvSpPr>
        <p:spPr/>
        <p:txBody>
          <a:bodyPr/>
          <a:lstStyle/>
          <a:p>
            <a:fld id="{A76F54FF-76C4-4040-9315-59D5D23324F5}" type="slidenum">
              <a:rPr lang="pt-BR" smtClean="0"/>
              <a:pPr/>
              <a:t>21</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stretch>
            <a:fillRect/>
          </a:stretch>
        </p:blipFill>
        <p:spPr>
          <a:xfrm>
            <a:off x="1102658" y="1155648"/>
            <a:ext cx="8612357" cy="5702353"/>
          </a:xfrm>
          <a:prstGeom prst="rect">
            <a:avLst/>
          </a:prstGeom>
        </p:spPr>
      </p:pic>
      <p:sp>
        <p:nvSpPr>
          <p:cNvPr id="4" name="Título 1"/>
          <p:cNvSpPr txBox="1">
            <a:spLocks/>
          </p:cNvSpPr>
          <p:nvPr/>
        </p:nvSpPr>
        <p:spPr>
          <a:xfrm>
            <a:off x="633181" y="166127"/>
            <a:ext cx="8468275" cy="1089329"/>
          </a:xfrm>
          <a:prstGeom prst="rect">
            <a:avLst/>
          </a:prstGeom>
        </p:spPr>
        <p:txBody>
          <a:bodyPr vert="horz" lIns="91440" tIns="45720" rIns="91440" bIns="45720" rtlCol="0" anchor="ctr">
            <a:noAutofit/>
          </a:bodyPr>
          <a:lstStyle/>
          <a:p>
            <a:pPr lvl="0" algn="ctr"/>
            <a:r>
              <a:rPr lang="pt-BR" sz="3600" b="1" dirty="0">
                <a:solidFill>
                  <a:srgbClr val="002060"/>
                </a:solidFill>
              </a:rPr>
              <a:t>Diferenças entre as Versões do SQL Server</a:t>
            </a:r>
          </a:p>
        </p:txBody>
      </p:sp>
      <p:sp>
        <p:nvSpPr>
          <p:cNvPr id="5" name="Espaço Reservado para Número de Slide 4">
            <a:extLst>
              <a:ext uri="{FF2B5EF4-FFF2-40B4-BE49-F238E27FC236}">
                <a16:creationId xmlns:a16="http://schemas.microsoft.com/office/drawing/2014/main" id="{4386D74D-BE92-4695-AE89-29DB2FD31C4D}"/>
              </a:ext>
            </a:extLst>
          </p:cNvPr>
          <p:cNvSpPr>
            <a:spLocks noGrp="1"/>
          </p:cNvSpPr>
          <p:nvPr>
            <p:ph type="sldNum" sz="quarter" idx="4"/>
          </p:nvPr>
        </p:nvSpPr>
        <p:spPr/>
        <p:txBody>
          <a:bodyPr/>
          <a:lstStyle/>
          <a:p>
            <a:fld id="{A76F54FF-76C4-4040-9315-59D5D23324F5}" type="slidenum">
              <a:rPr lang="pt-BR" smtClean="0"/>
              <a:pPr/>
              <a:t>22</a:t>
            </a:fld>
            <a:r>
              <a:rPr lang="pt-BR"/>
              <a:t> de 88</a:t>
            </a:r>
            <a:endParaRPr lang="pt-BR" dirty="0"/>
          </a:p>
        </p:txBody>
      </p:sp>
    </p:spTree>
    <p:extLst>
      <p:ext uri="{BB962C8B-B14F-4D97-AF65-F5344CB8AC3E}">
        <p14:creationId xmlns:p14="http://schemas.microsoft.com/office/powerpoint/2010/main" val="2120451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1"/>
          <p:cNvSpPr txBox="1">
            <a:spLocks/>
          </p:cNvSpPr>
          <p:nvPr/>
        </p:nvSpPr>
        <p:spPr>
          <a:xfrm>
            <a:off x="633181" y="166127"/>
            <a:ext cx="8468275" cy="1089329"/>
          </a:xfrm>
          <a:prstGeom prst="rect">
            <a:avLst/>
          </a:prstGeom>
        </p:spPr>
        <p:txBody>
          <a:bodyPr vert="horz" lIns="91440" tIns="45720" rIns="91440" bIns="45720" rtlCol="0" anchor="ctr">
            <a:noAutofit/>
          </a:bodyPr>
          <a:lstStyle/>
          <a:p>
            <a:pPr lvl="0" algn="ctr"/>
            <a:r>
              <a:rPr lang="pt-BR" sz="3600" b="1" dirty="0">
                <a:solidFill>
                  <a:srgbClr val="002060"/>
                </a:solidFill>
              </a:rPr>
              <a:t>Diferenças entre as Versões do SQL Server</a:t>
            </a:r>
          </a:p>
        </p:txBody>
      </p:sp>
      <p:pic>
        <p:nvPicPr>
          <p:cNvPr id="6" name="Imagem 5"/>
          <p:cNvPicPr>
            <a:picLocks noChangeAspect="1"/>
          </p:cNvPicPr>
          <p:nvPr/>
        </p:nvPicPr>
        <p:blipFill>
          <a:blip r:embed="rId3"/>
          <a:stretch>
            <a:fillRect/>
          </a:stretch>
        </p:blipFill>
        <p:spPr>
          <a:xfrm>
            <a:off x="918285" y="1656427"/>
            <a:ext cx="11015480" cy="1847264"/>
          </a:xfrm>
          <a:prstGeom prst="rect">
            <a:avLst/>
          </a:prstGeom>
        </p:spPr>
      </p:pic>
      <p:pic>
        <p:nvPicPr>
          <p:cNvPr id="7" name="Imagem 6"/>
          <p:cNvPicPr>
            <a:picLocks noChangeAspect="1"/>
          </p:cNvPicPr>
          <p:nvPr/>
        </p:nvPicPr>
        <p:blipFill>
          <a:blip r:embed="rId4"/>
          <a:stretch>
            <a:fillRect/>
          </a:stretch>
        </p:blipFill>
        <p:spPr>
          <a:xfrm>
            <a:off x="839527" y="3438065"/>
            <a:ext cx="10990588" cy="2338046"/>
          </a:xfrm>
          <a:prstGeom prst="rect">
            <a:avLst/>
          </a:prstGeom>
        </p:spPr>
      </p:pic>
      <p:sp>
        <p:nvSpPr>
          <p:cNvPr id="3" name="Espaço Reservado para Número de Slide 2">
            <a:extLst>
              <a:ext uri="{FF2B5EF4-FFF2-40B4-BE49-F238E27FC236}">
                <a16:creationId xmlns:a16="http://schemas.microsoft.com/office/drawing/2014/main" id="{5C2E4548-8292-4287-B81E-5CC00BA56B2B}"/>
              </a:ext>
            </a:extLst>
          </p:cNvPr>
          <p:cNvSpPr>
            <a:spLocks noGrp="1"/>
          </p:cNvSpPr>
          <p:nvPr>
            <p:ph type="sldNum" sz="quarter" idx="4"/>
          </p:nvPr>
        </p:nvSpPr>
        <p:spPr/>
        <p:txBody>
          <a:bodyPr/>
          <a:lstStyle/>
          <a:p>
            <a:fld id="{A76F54FF-76C4-4040-9315-59D5D23324F5}" type="slidenum">
              <a:rPr lang="pt-BR" smtClean="0"/>
              <a:pPr/>
              <a:t>23</a:t>
            </a:fld>
            <a:r>
              <a:rPr lang="pt-BR"/>
              <a:t> de 88</a:t>
            </a:r>
            <a:endParaRPr lang="pt-BR" dirty="0"/>
          </a:p>
        </p:txBody>
      </p:sp>
    </p:spTree>
    <p:extLst>
      <p:ext uri="{BB962C8B-B14F-4D97-AF65-F5344CB8AC3E}">
        <p14:creationId xmlns:p14="http://schemas.microsoft.com/office/powerpoint/2010/main" val="3953927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8" name="CaixaDeTexto 7"/>
          <p:cNvSpPr txBox="1"/>
          <p:nvPr/>
        </p:nvSpPr>
        <p:spPr>
          <a:xfrm>
            <a:off x="543723" y="1289143"/>
            <a:ext cx="11648276" cy="5293757"/>
          </a:xfrm>
          <a:prstGeom prst="rect">
            <a:avLst/>
          </a:prstGeom>
          <a:noFill/>
        </p:spPr>
        <p:txBody>
          <a:bodyPr wrap="square" rtlCol="0">
            <a:spAutoFit/>
          </a:bodyPr>
          <a:lstStyle/>
          <a:p>
            <a:pPr marL="457200" indent="-457200">
              <a:buFont typeface="Arial" panose="020B0604020202020204" pitchFamily="34" charset="0"/>
              <a:buChar char="•"/>
            </a:pPr>
            <a:r>
              <a:rPr lang="pt-BR" sz="2600" b="1" u="sng" dirty="0">
                <a:solidFill>
                  <a:srgbClr val="002060"/>
                </a:solidFill>
              </a:rPr>
              <a:t>SQL Server Developer Edition</a:t>
            </a:r>
          </a:p>
          <a:p>
            <a:pPr marL="914400" lvl="1" indent="-457200">
              <a:buFont typeface="Arial" pitchFamily="34" charset="0"/>
              <a:buChar char="•"/>
            </a:pPr>
            <a:r>
              <a:rPr lang="pt-BR" sz="2400" dirty="0">
                <a:solidFill>
                  <a:srgbClr val="002060"/>
                </a:solidFill>
              </a:rPr>
              <a:t>Versão para desenvolvimento com todas as funcionalidades da Enterprise</a:t>
            </a:r>
          </a:p>
          <a:p>
            <a:pPr marL="914400" lvl="1" indent="-457200">
              <a:buFont typeface="Arial" pitchFamily="34" charset="0"/>
              <a:buChar char="•"/>
            </a:pPr>
            <a:r>
              <a:rPr lang="pt-BR" sz="2400" dirty="0">
                <a:solidFill>
                  <a:srgbClr val="002060"/>
                </a:solidFill>
              </a:rPr>
              <a:t>Agora é FREE para quem se cadastra no Visual Studio Dev Essentials:</a:t>
            </a:r>
          </a:p>
          <a:p>
            <a:pPr marL="1371600" lvl="2" indent="-457200">
              <a:buFont typeface="Arial" pitchFamily="34" charset="0"/>
              <a:buChar char="•"/>
            </a:pPr>
            <a:r>
              <a:rPr lang="pt-BR" dirty="0">
                <a:solidFill>
                  <a:srgbClr val="002060"/>
                </a:solidFill>
                <a:hlinkClick r:id="rId3"/>
              </a:rPr>
              <a:t>http://www.fabriciolima.net/blog/2016/04/01/sql-server-developer-edition-e-6-meses-de-pluralsight-gratis/</a:t>
            </a:r>
            <a:endParaRPr lang="pt-BR" dirty="0">
              <a:solidFill>
                <a:srgbClr val="002060"/>
              </a:solidFill>
            </a:endParaRPr>
          </a:p>
          <a:p>
            <a:pPr marL="457200" indent="-457200">
              <a:buFont typeface="Arial" panose="020B0604020202020204" pitchFamily="34" charset="0"/>
              <a:buChar char="•"/>
            </a:pPr>
            <a:endParaRPr lang="pt-BR" sz="2600" b="1" u="sng" dirty="0">
              <a:solidFill>
                <a:srgbClr val="002060"/>
              </a:solidFill>
            </a:endParaRPr>
          </a:p>
          <a:p>
            <a:pPr marL="457200" indent="-457200">
              <a:buFont typeface="Arial" panose="020B0604020202020204" pitchFamily="34" charset="0"/>
              <a:buChar char="•"/>
            </a:pPr>
            <a:r>
              <a:rPr lang="pt-BR" sz="2600" b="1" u="sng" dirty="0">
                <a:solidFill>
                  <a:srgbClr val="002060"/>
                </a:solidFill>
              </a:rPr>
              <a:t>Web</a:t>
            </a:r>
          </a:p>
          <a:p>
            <a:pPr marL="914400" lvl="1" indent="-457200">
              <a:buFont typeface="Arial" panose="020B0604020202020204" pitchFamily="34" charset="0"/>
              <a:buChar char="•"/>
            </a:pPr>
            <a:r>
              <a:rPr lang="pt-BR" sz="2400" dirty="0">
                <a:solidFill>
                  <a:srgbClr val="002060"/>
                </a:solidFill>
              </a:rPr>
              <a:t>Econômica e altamente escalável para sites públicos</a:t>
            </a:r>
          </a:p>
          <a:p>
            <a:pPr marL="914400" lvl="1" indent="-457200">
              <a:buFont typeface="Arial" panose="020B0604020202020204" pitchFamily="34" charset="0"/>
              <a:buChar char="•"/>
            </a:pPr>
            <a:r>
              <a:rPr lang="pt-BR" sz="2400" dirty="0">
                <a:solidFill>
                  <a:srgbClr val="002060"/>
                </a:solidFill>
              </a:rPr>
              <a:t>A edição Web está disponível somente para outras empresas provedores de serviços</a:t>
            </a:r>
          </a:p>
          <a:p>
            <a:pPr marL="914400" lvl="1" indent="-457200">
              <a:buFont typeface="Arial" panose="020B0604020202020204" pitchFamily="34" charset="0"/>
              <a:buChar char="•"/>
            </a:pPr>
            <a:r>
              <a:rPr lang="pt-BR" sz="2400" dirty="0">
                <a:solidFill>
                  <a:srgbClr val="002060"/>
                </a:solidFill>
              </a:rPr>
              <a:t>Custo: Consulte o seu parceiro de hospedagem para saber o preço</a:t>
            </a:r>
          </a:p>
          <a:p>
            <a:pPr marL="914400" lvl="1" indent="-457200">
              <a:buFont typeface="Arial" panose="020B0604020202020204" pitchFamily="34" charset="0"/>
              <a:buChar char="•"/>
            </a:pPr>
            <a:endParaRPr lang="pt-BR" sz="2400" dirty="0">
              <a:solidFill>
                <a:srgbClr val="002060"/>
              </a:solidFill>
            </a:endParaRPr>
          </a:p>
          <a:p>
            <a:pPr marL="457200" indent="-457200">
              <a:buFont typeface="Arial" panose="020B0604020202020204" pitchFamily="34" charset="0"/>
              <a:buChar char="•"/>
            </a:pPr>
            <a:r>
              <a:rPr lang="pt-BR" sz="2600" b="1" u="sng" dirty="0">
                <a:solidFill>
                  <a:srgbClr val="002060"/>
                </a:solidFill>
              </a:rPr>
              <a:t>SQL Server Express Edition</a:t>
            </a:r>
          </a:p>
          <a:p>
            <a:pPr marL="914400" lvl="1" indent="-457200">
              <a:buFont typeface="Arial" pitchFamily="34" charset="0"/>
              <a:buChar char="•"/>
            </a:pPr>
            <a:r>
              <a:rPr lang="pt-BR" sz="2400" dirty="0">
                <a:solidFill>
                  <a:srgbClr val="002060"/>
                </a:solidFill>
              </a:rPr>
              <a:t>Limite de 1 Gb de memória</a:t>
            </a:r>
          </a:p>
          <a:p>
            <a:pPr marL="914400" lvl="1" indent="-457200">
              <a:buFont typeface="Arial" pitchFamily="34" charset="0"/>
              <a:buChar char="•"/>
            </a:pPr>
            <a:r>
              <a:rPr lang="pt-BR" sz="2400" dirty="0">
                <a:solidFill>
                  <a:srgbClr val="002060"/>
                </a:solidFill>
              </a:rPr>
              <a:t>Tamanho máximo de 10 GB da base de dados</a:t>
            </a:r>
          </a:p>
          <a:p>
            <a:pPr marL="914400" lvl="1" indent="-457200">
              <a:buFont typeface="Arial" pitchFamily="34" charset="0"/>
              <a:buChar char="•"/>
            </a:pPr>
            <a:r>
              <a:rPr lang="pt-BR" sz="2400" dirty="0">
                <a:solidFill>
                  <a:srgbClr val="002060"/>
                </a:solidFill>
              </a:rPr>
              <a:t>Gratuito</a:t>
            </a:r>
          </a:p>
        </p:txBody>
      </p:sp>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lvl="0" algn="ctr"/>
            <a:r>
              <a:rPr lang="pt-BR" sz="4000" b="1" dirty="0">
                <a:solidFill>
                  <a:srgbClr val="002060"/>
                </a:solidFill>
              </a:rPr>
              <a:t>Principais Versões do SQL Server </a:t>
            </a:r>
          </a:p>
        </p:txBody>
      </p:sp>
      <p:sp>
        <p:nvSpPr>
          <p:cNvPr id="2" name="Espaço Reservado para Número de Slide 1">
            <a:extLst>
              <a:ext uri="{FF2B5EF4-FFF2-40B4-BE49-F238E27FC236}">
                <a16:creationId xmlns:a16="http://schemas.microsoft.com/office/drawing/2014/main" id="{4A8185FF-3419-4E3B-BBB0-795A79E9C3AB}"/>
              </a:ext>
            </a:extLst>
          </p:cNvPr>
          <p:cNvSpPr>
            <a:spLocks noGrp="1"/>
          </p:cNvSpPr>
          <p:nvPr>
            <p:ph type="sldNum" sz="quarter" idx="4"/>
          </p:nvPr>
        </p:nvSpPr>
        <p:spPr/>
        <p:txBody>
          <a:bodyPr/>
          <a:lstStyle/>
          <a:p>
            <a:fld id="{A76F54FF-76C4-4040-9315-59D5D23324F5}" type="slidenum">
              <a:rPr lang="pt-BR" smtClean="0"/>
              <a:pPr/>
              <a:t>24</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8" name="CaixaDeTexto 7"/>
          <p:cNvSpPr txBox="1"/>
          <p:nvPr/>
        </p:nvSpPr>
        <p:spPr>
          <a:xfrm>
            <a:off x="795130" y="1300786"/>
            <a:ext cx="11267000" cy="2739211"/>
          </a:xfrm>
          <a:prstGeom prst="rect">
            <a:avLst/>
          </a:prstGeom>
          <a:noFill/>
        </p:spPr>
        <p:txBody>
          <a:bodyPr wrap="square" rtlCol="0">
            <a:spAutoFit/>
          </a:bodyPr>
          <a:lstStyle/>
          <a:p>
            <a:r>
              <a:rPr lang="pt-BR" sz="2600" b="1" u="sng" dirty="0">
                <a:solidFill>
                  <a:srgbClr val="002060"/>
                </a:solidFill>
              </a:rPr>
              <a:t>OPÇÃO 1:</a:t>
            </a:r>
            <a:endParaRPr lang="pt-BR" sz="2600" dirty="0">
              <a:solidFill>
                <a:srgbClr val="002060"/>
              </a:solidFill>
            </a:endParaRPr>
          </a:p>
          <a:p>
            <a:r>
              <a:rPr lang="en-US" sz="2400" dirty="0">
                <a:solidFill>
                  <a:srgbClr val="0000FF"/>
                </a:solidFill>
              </a:rPr>
              <a:t>SELECT		</a:t>
            </a:r>
            <a:r>
              <a:rPr lang="en-US" sz="2400" dirty="0">
                <a:solidFill>
                  <a:srgbClr val="FF00FF"/>
                </a:solidFill>
              </a:rPr>
              <a:t>SERVERPROPERTY</a:t>
            </a:r>
            <a:r>
              <a:rPr lang="en-US" sz="2400" dirty="0">
                <a:solidFill>
                  <a:srgbClr val="808080"/>
                </a:solidFill>
              </a:rPr>
              <a:t>(</a:t>
            </a:r>
            <a:r>
              <a:rPr lang="en-US" sz="2400" dirty="0">
                <a:solidFill>
                  <a:srgbClr val="FF0000"/>
                </a:solidFill>
              </a:rPr>
              <a:t>'productversion'</a:t>
            </a:r>
            <a:r>
              <a:rPr lang="en-US" sz="2400" dirty="0">
                <a:solidFill>
                  <a:srgbClr val="808080"/>
                </a:solidFill>
              </a:rPr>
              <a:t>) </a:t>
            </a:r>
            <a:r>
              <a:rPr lang="en-US" sz="2400" dirty="0">
                <a:solidFill>
                  <a:srgbClr val="0000FF"/>
                </a:solidFill>
              </a:rPr>
              <a:t>AS ProductVersion</a:t>
            </a:r>
            <a:r>
              <a:rPr lang="en-US" sz="2400" dirty="0">
                <a:solidFill>
                  <a:srgbClr val="808080"/>
                </a:solidFill>
              </a:rPr>
              <a:t>, </a:t>
            </a:r>
          </a:p>
          <a:p>
            <a:r>
              <a:rPr lang="pt-BR" sz="2400" dirty="0">
                <a:solidFill>
                  <a:srgbClr val="808080"/>
                </a:solidFill>
              </a:rPr>
              <a:t>		</a:t>
            </a:r>
            <a:r>
              <a:rPr lang="pt-BR" sz="2400" dirty="0">
                <a:solidFill>
                  <a:srgbClr val="FF00FF"/>
                </a:solidFill>
              </a:rPr>
              <a:t>SERVERPROPERTY</a:t>
            </a:r>
            <a:r>
              <a:rPr lang="pt-BR" sz="2400" dirty="0">
                <a:solidFill>
                  <a:srgbClr val="808080"/>
                </a:solidFill>
              </a:rPr>
              <a:t>(</a:t>
            </a:r>
            <a:r>
              <a:rPr lang="pt-BR" sz="2400" dirty="0">
                <a:solidFill>
                  <a:srgbClr val="FF0000"/>
                </a:solidFill>
              </a:rPr>
              <a:t>'productlevel'</a:t>
            </a:r>
            <a:r>
              <a:rPr lang="pt-BR" sz="2400" dirty="0">
                <a:solidFill>
                  <a:srgbClr val="808080"/>
                </a:solidFill>
              </a:rPr>
              <a:t>) </a:t>
            </a:r>
            <a:r>
              <a:rPr lang="pt-BR" sz="2400" dirty="0">
                <a:solidFill>
                  <a:srgbClr val="0000FF"/>
                </a:solidFill>
              </a:rPr>
              <a:t>AS ProductLevel</a:t>
            </a:r>
            <a:r>
              <a:rPr lang="pt-BR" sz="2400" dirty="0">
                <a:solidFill>
                  <a:srgbClr val="808080"/>
                </a:solidFill>
              </a:rPr>
              <a:t>, </a:t>
            </a:r>
          </a:p>
          <a:p>
            <a:r>
              <a:rPr lang="pt-BR" sz="2400" dirty="0">
                <a:solidFill>
                  <a:srgbClr val="808080"/>
                </a:solidFill>
              </a:rPr>
              <a:t>		</a:t>
            </a:r>
            <a:r>
              <a:rPr lang="pt-BR" sz="2400" dirty="0">
                <a:solidFill>
                  <a:srgbClr val="FF00FF"/>
                </a:solidFill>
              </a:rPr>
              <a:t>SERVERPROPERTY</a:t>
            </a:r>
            <a:r>
              <a:rPr lang="pt-BR" sz="2400" dirty="0">
                <a:solidFill>
                  <a:srgbClr val="808080"/>
                </a:solidFill>
              </a:rPr>
              <a:t>(</a:t>
            </a:r>
            <a:r>
              <a:rPr lang="pt-BR" sz="2400" dirty="0">
                <a:solidFill>
                  <a:srgbClr val="FF0000"/>
                </a:solidFill>
              </a:rPr>
              <a:t>'edition'</a:t>
            </a:r>
            <a:r>
              <a:rPr lang="pt-BR" sz="2400" dirty="0">
                <a:solidFill>
                  <a:srgbClr val="808080"/>
                </a:solidFill>
              </a:rPr>
              <a:t>) </a:t>
            </a:r>
            <a:r>
              <a:rPr lang="pt-BR" sz="2400" dirty="0">
                <a:solidFill>
                  <a:srgbClr val="0000FF"/>
                </a:solidFill>
              </a:rPr>
              <a:t>AS Edition</a:t>
            </a:r>
          </a:p>
          <a:p>
            <a:endParaRPr lang="pt-BR" sz="2400" dirty="0"/>
          </a:p>
          <a:p>
            <a:r>
              <a:rPr lang="pt-BR" sz="2600" b="1" u="sng" dirty="0">
                <a:solidFill>
                  <a:srgbClr val="002060"/>
                </a:solidFill>
              </a:rPr>
              <a:t>OPÇÃO 2:</a:t>
            </a:r>
            <a:r>
              <a:rPr lang="pt-BR" sz="2600" dirty="0">
                <a:solidFill>
                  <a:srgbClr val="002060"/>
                </a:solidFill>
              </a:rPr>
              <a:t> </a:t>
            </a:r>
          </a:p>
          <a:p>
            <a:r>
              <a:rPr lang="pt-BR" sz="2400" dirty="0">
                <a:solidFill>
                  <a:srgbClr val="0000FF"/>
                </a:solidFill>
              </a:rPr>
              <a:t>SELECT 	</a:t>
            </a:r>
            <a:r>
              <a:rPr lang="pt-BR" sz="2400" dirty="0">
                <a:solidFill>
                  <a:srgbClr val="FF00FF"/>
                </a:solidFill>
              </a:rPr>
              <a:t>@@VERSION </a:t>
            </a:r>
            <a:r>
              <a:rPr lang="pt-BR" sz="2400" dirty="0">
                <a:solidFill>
                  <a:srgbClr val="0000FF"/>
                </a:solidFill>
              </a:rPr>
              <a:t>AS Version</a:t>
            </a:r>
            <a:endParaRPr lang="pt-BR" sz="2400" dirty="0">
              <a:solidFill>
                <a:srgbClr val="002060"/>
              </a:solidFill>
            </a:endParaRPr>
          </a:p>
        </p:txBody>
      </p:sp>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lvl="0" algn="ctr"/>
            <a:r>
              <a:rPr lang="pt-BR" sz="4000" b="1" dirty="0">
                <a:solidFill>
                  <a:srgbClr val="002060"/>
                </a:solidFill>
              </a:rPr>
              <a:t>Verificando a Versão do SQL Server </a:t>
            </a:r>
          </a:p>
        </p:txBody>
      </p:sp>
      <p:pic>
        <p:nvPicPr>
          <p:cNvPr id="6" name="Imagem 5"/>
          <p:cNvPicPr/>
          <p:nvPr/>
        </p:nvPicPr>
        <p:blipFill>
          <a:blip r:embed="rId2" cstate="print"/>
          <a:srcRect/>
          <a:stretch>
            <a:fillRect/>
          </a:stretch>
        </p:blipFill>
        <p:spPr bwMode="auto">
          <a:xfrm>
            <a:off x="1430885" y="4000789"/>
            <a:ext cx="9330231" cy="2520650"/>
          </a:xfrm>
          <a:prstGeom prst="rect">
            <a:avLst/>
          </a:prstGeom>
          <a:noFill/>
          <a:ln w="9525">
            <a:noFill/>
            <a:miter lim="800000"/>
            <a:headEnd/>
            <a:tailEnd/>
          </a:ln>
        </p:spPr>
      </p:pic>
      <p:sp>
        <p:nvSpPr>
          <p:cNvPr id="2" name="Espaço Reservado para Número de Slide 1">
            <a:extLst>
              <a:ext uri="{FF2B5EF4-FFF2-40B4-BE49-F238E27FC236}">
                <a16:creationId xmlns:a16="http://schemas.microsoft.com/office/drawing/2014/main" id="{184394B9-C230-4455-B659-0D786D0E4E6E}"/>
              </a:ext>
            </a:extLst>
          </p:cNvPr>
          <p:cNvSpPr>
            <a:spLocks noGrp="1"/>
          </p:cNvSpPr>
          <p:nvPr>
            <p:ph type="sldNum" sz="quarter" idx="4"/>
          </p:nvPr>
        </p:nvSpPr>
        <p:spPr/>
        <p:txBody>
          <a:bodyPr/>
          <a:lstStyle/>
          <a:p>
            <a:fld id="{A76F54FF-76C4-4040-9315-59D5D23324F5}" type="slidenum">
              <a:rPr lang="pt-BR" smtClean="0"/>
              <a:pPr/>
              <a:t>25</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8" name="CaixaDeTexto 7"/>
          <p:cNvSpPr txBox="1"/>
          <p:nvPr/>
        </p:nvSpPr>
        <p:spPr>
          <a:xfrm>
            <a:off x="766132" y="1240162"/>
            <a:ext cx="11267000" cy="4985980"/>
          </a:xfrm>
          <a:prstGeom prst="rect">
            <a:avLst/>
          </a:prstGeom>
          <a:noFill/>
        </p:spPr>
        <p:txBody>
          <a:bodyPr wrap="square" rtlCol="0">
            <a:spAutoFit/>
          </a:bodyPr>
          <a:lstStyle/>
          <a:p>
            <a:pPr marL="457200" indent="-457200">
              <a:buFont typeface="Arial" panose="020B0604020202020204" pitchFamily="34" charset="0"/>
              <a:buChar char="•"/>
            </a:pPr>
            <a:endParaRPr lang="pt-BR" sz="2800" dirty="0">
              <a:solidFill>
                <a:srgbClr val="002060"/>
              </a:solidFill>
            </a:endParaRPr>
          </a:p>
          <a:p>
            <a:pPr marL="457200" indent="-457200">
              <a:buFont typeface="Arial" panose="020B0604020202020204" pitchFamily="34" charset="0"/>
              <a:buChar char="•"/>
            </a:pPr>
            <a:r>
              <a:rPr lang="pt-BR" sz="2800" dirty="0">
                <a:solidFill>
                  <a:srgbClr val="002060"/>
                </a:solidFill>
              </a:rPr>
              <a:t>Escolher a versão mais adequada para sua empresa</a:t>
            </a:r>
          </a:p>
          <a:p>
            <a:pPr marL="914400" lvl="1" indent="-457200">
              <a:buFont typeface="Arial" pitchFamily="34" charset="0"/>
              <a:buChar char="•"/>
            </a:pPr>
            <a:r>
              <a:rPr lang="pt-BR" sz="2400" dirty="0">
                <a:solidFill>
                  <a:srgbClr val="002060"/>
                </a:solidFill>
              </a:rPr>
              <a:t>Custo x Funcionalidades</a:t>
            </a:r>
          </a:p>
          <a:p>
            <a:pPr marL="914400" lvl="1" indent="-457200">
              <a:buFont typeface="Calibri" panose="020F0502020204030204" pitchFamily="34" charset="0"/>
              <a:buChar char="◦"/>
            </a:pPr>
            <a:endParaRPr lang="pt-BR" sz="2400" dirty="0">
              <a:solidFill>
                <a:srgbClr val="002060"/>
              </a:solidFill>
            </a:endParaRPr>
          </a:p>
          <a:p>
            <a:pPr marL="457200" indent="-457200">
              <a:buFont typeface="Arial" panose="020B0604020202020204" pitchFamily="34" charset="0"/>
              <a:buChar char="•"/>
            </a:pPr>
            <a:r>
              <a:rPr lang="pt-BR" sz="2800" dirty="0">
                <a:solidFill>
                  <a:srgbClr val="002060"/>
                </a:solidFill>
              </a:rPr>
              <a:t>Escolher a localização para as bases do SQL Server</a:t>
            </a:r>
          </a:p>
          <a:p>
            <a:pPr marL="914400" lvl="1" indent="-457200">
              <a:buFont typeface="Arial" pitchFamily="34" charset="0"/>
              <a:buChar char="•"/>
            </a:pPr>
            <a:r>
              <a:rPr lang="pt-BR" sz="2400" dirty="0">
                <a:solidFill>
                  <a:srgbClr val="002060"/>
                </a:solidFill>
              </a:rPr>
              <a:t>Binários</a:t>
            </a:r>
          </a:p>
          <a:p>
            <a:pPr marL="914400" lvl="1" indent="-457200">
              <a:buFont typeface="Arial" pitchFamily="34" charset="0"/>
              <a:buChar char="•"/>
            </a:pPr>
            <a:r>
              <a:rPr lang="pt-BR" sz="2400" dirty="0">
                <a:solidFill>
                  <a:srgbClr val="002060"/>
                </a:solidFill>
              </a:rPr>
              <a:t>Bases de Dados (Performance x Desastre)</a:t>
            </a:r>
          </a:p>
          <a:p>
            <a:pPr marL="1257300" lvl="2" indent="-342900">
              <a:buFont typeface="Arial" panose="020B0604020202020204" pitchFamily="34" charset="0"/>
              <a:buChar char="•"/>
            </a:pPr>
            <a:r>
              <a:rPr lang="pt-BR" sz="2400" dirty="0">
                <a:solidFill>
                  <a:srgbClr val="002060"/>
                </a:solidFill>
              </a:rPr>
              <a:t>Dados, Log, TEMPDB</a:t>
            </a:r>
          </a:p>
          <a:p>
            <a:pPr marL="1257300" lvl="2" indent="-342900">
              <a:buFont typeface="Arial" panose="020B0604020202020204" pitchFamily="34" charset="0"/>
              <a:buChar char="•"/>
            </a:pPr>
            <a:r>
              <a:rPr lang="pt-BR" sz="2400" dirty="0">
                <a:solidFill>
                  <a:srgbClr val="002060"/>
                </a:solidFill>
              </a:rPr>
              <a:t>RAID (1, 5 e 10)</a:t>
            </a:r>
          </a:p>
          <a:p>
            <a:pPr marL="1257300" lvl="2" indent="-342900">
              <a:buFont typeface="Arial" panose="020B0604020202020204" pitchFamily="34" charset="0"/>
              <a:buChar char="•"/>
            </a:pPr>
            <a:r>
              <a:rPr lang="pt-BR" sz="2400" dirty="0">
                <a:solidFill>
                  <a:srgbClr val="002060"/>
                </a:solidFill>
              </a:rPr>
              <a:t>Livro Grátis (capítulo falando sobre disco é muito bom) </a:t>
            </a:r>
          </a:p>
          <a:p>
            <a:pPr marL="1828800" lvl="3" indent="-457200">
              <a:buFont typeface="Arial" pitchFamily="34" charset="0"/>
              <a:buChar char="•"/>
            </a:pPr>
            <a:r>
              <a:rPr lang="pt-BR" dirty="0">
                <a:solidFill>
                  <a:srgbClr val="002060"/>
                </a:solidFill>
                <a:hlinkClick r:id="rId3"/>
              </a:rPr>
              <a:t>https://www.red-gate.com/library/sql-server-hardware</a:t>
            </a:r>
            <a:endParaRPr lang="pt-BR" dirty="0">
              <a:solidFill>
                <a:srgbClr val="002060"/>
              </a:solidFill>
            </a:endParaRPr>
          </a:p>
          <a:p>
            <a:pPr marL="914400" lvl="1" indent="-457200">
              <a:buFont typeface="Calibri" panose="020F0502020204030204" pitchFamily="34" charset="0"/>
              <a:buChar char="◦"/>
            </a:pPr>
            <a:endParaRPr lang="pt-BR" sz="2400" dirty="0">
              <a:solidFill>
                <a:srgbClr val="002060"/>
              </a:solidFill>
            </a:endParaRPr>
          </a:p>
          <a:p>
            <a:pPr marL="342900" indent="-342900">
              <a:buFont typeface="Arial" panose="020B0604020202020204" pitchFamily="34" charset="0"/>
              <a:buChar char="•"/>
            </a:pPr>
            <a:endParaRPr lang="pt-BR" sz="2400" dirty="0">
              <a:solidFill>
                <a:srgbClr val="002060"/>
              </a:solidFill>
            </a:endParaRPr>
          </a:p>
        </p:txBody>
      </p:sp>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lvl="0" algn="ctr"/>
            <a:r>
              <a:rPr lang="pt-BR" sz="4000" b="1" dirty="0">
                <a:solidFill>
                  <a:srgbClr val="002060"/>
                </a:solidFill>
              </a:rPr>
              <a:t>Planejamento de uma Instalação </a:t>
            </a:r>
          </a:p>
        </p:txBody>
      </p:sp>
      <p:sp>
        <p:nvSpPr>
          <p:cNvPr id="2" name="Espaço Reservado para Número de Slide 1">
            <a:extLst>
              <a:ext uri="{FF2B5EF4-FFF2-40B4-BE49-F238E27FC236}">
                <a16:creationId xmlns:a16="http://schemas.microsoft.com/office/drawing/2014/main" id="{52C1A476-495B-4375-BA5C-67872052AD84}"/>
              </a:ext>
            </a:extLst>
          </p:cNvPr>
          <p:cNvSpPr>
            <a:spLocks noGrp="1"/>
          </p:cNvSpPr>
          <p:nvPr>
            <p:ph type="sldNum" sz="quarter" idx="4"/>
          </p:nvPr>
        </p:nvSpPr>
        <p:spPr/>
        <p:txBody>
          <a:bodyPr/>
          <a:lstStyle/>
          <a:p>
            <a:fld id="{A76F54FF-76C4-4040-9315-59D5D23324F5}" type="slidenum">
              <a:rPr lang="pt-BR" smtClean="0"/>
              <a:pPr/>
              <a:t>26</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8" name="CaixaDeTexto 7"/>
          <p:cNvSpPr txBox="1"/>
          <p:nvPr/>
        </p:nvSpPr>
        <p:spPr>
          <a:xfrm>
            <a:off x="795130" y="1300786"/>
            <a:ext cx="11267000" cy="7140416"/>
          </a:xfrm>
          <a:prstGeom prst="rect">
            <a:avLst/>
          </a:prstGeom>
          <a:noFill/>
        </p:spPr>
        <p:txBody>
          <a:bodyPr wrap="square" rtlCol="0">
            <a:spAutoFit/>
          </a:bodyPr>
          <a:lstStyle/>
          <a:p>
            <a:pPr marL="914400" lvl="1" indent="-457200">
              <a:buFont typeface="Calibri" panose="020F0502020204030204" pitchFamily="34" charset="0"/>
              <a:buChar char="◦"/>
            </a:pPr>
            <a:endParaRPr lang="pt-BR" sz="2400" dirty="0">
              <a:solidFill>
                <a:srgbClr val="002060"/>
              </a:solidFill>
            </a:endParaRPr>
          </a:p>
          <a:p>
            <a:pPr marL="342900" indent="-342900">
              <a:buFont typeface="Arial" panose="020B0604020202020204" pitchFamily="34" charset="0"/>
              <a:buChar char="•"/>
            </a:pPr>
            <a:r>
              <a:rPr lang="pt-BR" sz="2800" dirty="0">
                <a:solidFill>
                  <a:srgbClr val="002060"/>
                </a:solidFill>
              </a:rPr>
              <a:t> </a:t>
            </a:r>
            <a:r>
              <a:rPr lang="pt-BR" sz="3200" dirty="0">
                <a:solidFill>
                  <a:srgbClr val="002060"/>
                </a:solidFill>
              </a:rPr>
              <a:t>Definir a Collation que vai ser utilizada pela instância</a:t>
            </a:r>
          </a:p>
          <a:p>
            <a:pPr marL="800100" lvl="1" indent="-342900">
              <a:buFont typeface="Arial" panose="020B0604020202020204" pitchFamily="34" charset="0"/>
              <a:buChar char="•"/>
            </a:pPr>
            <a:r>
              <a:rPr lang="pt-BR" sz="2800" dirty="0" err="1">
                <a:solidFill>
                  <a:srgbClr val="002060"/>
                </a:solidFill>
              </a:rPr>
              <a:t>Collation</a:t>
            </a:r>
            <a:r>
              <a:rPr lang="pt-BR" sz="2800" dirty="0">
                <a:solidFill>
                  <a:srgbClr val="002060"/>
                </a:solidFill>
              </a:rPr>
              <a:t> – Determina as regras que o SQL Server utiliza para comparar e ordenar caracteres.</a:t>
            </a:r>
          </a:p>
          <a:p>
            <a:pPr marL="800100" lvl="1" indent="-342900">
              <a:buFont typeface="Arial" panose="020B0604020202020204" pitchFamily="34" charset="0"/>
              <a:buChar char="•"/>
            </a:pPr>
            <a:endParaRPr lang="pt-BR" sz="2800" dirty="0">
              <a:solidFill>
                <a:srgbClr val="002060"/>
              </a:solidFill>
            </a:endParaRPr>
          </a:p>
          <a:p>
            <a:pPr marL="914400" lvl="1" indent="-457200">
              <a:buFont typeface="Arial" panose="020B0604020202020204" pitchFamily="34" charset="0"/>
              <a:buChar char="•"/>
            </a:pPr>
            <a:r>
              <a:rPr lang="pt-BR" sz="2400" dirty="0">
                <a:solidFill>
                  <a:srgbClr val="002060"/>
                </a:solidFill>
              </a:rPr>
              <a:t>Exemplo erro </a:t>
            </a:r>
            <a:r>
              <a:rPr lang="pt-BR" sz="2400" dirty="0" err="1">
                <a:solidFill>
                  <a:srgbClr val="002060"/>
                </a:solidFill>
              </a:rPr>
              <a:t>collation</a:t>
            </a:r>
            <a:r>
              <a:rPr lang="pt-BR" sz="2400" dirty="0">
                <a:solidFill>
                  <a:srgbClr val="002060"/>
                </a:solidFill>
              </a:rPr>
              <a:t>: </a:t>
            </a:r>
            <a:r>
              <a:rPr lang="pt-BR" sz="2400" dirty="0">
                <a:solidFill>
                  <a:srgbClr val="002060"/>
                </a:solidFill>
                <a:hlinkClick r:id="rId3"/>
              </a:rPr>
              <a:t>http://www.fabriciolima.net/blog/2012/01/10/casos-do-dia-a-dia-erro-de-collation-em-uma-consulta/</a:t>
            </a:r>
            <a:endParaRPr lang="pt-BR" sz="2400" dirty="0">
              <a:solidFill>
                <a:srgbClr val="002060"/>
              </a:solidFill>
            </a:endParaRPr>
          </a:p>
          <a:p>
            <a:pPr marL="914400" lvl="1" indent="-457200">
              <a:buFont typeface="Arial" panose="020B0604020202020204" pitchFamily="34" charset="0"/>
              <a:buChar char="•"/>
            </a:pPr>
            <a:endParaRPr lang="pt-BR" sz="2400" dirty="0">
              <a:solidFill>
                <a:srgbClr val="002060"/>
              </a:solidFill>
            </a:endParaRPr>
          </a:p>
          <a:p>
            <a:pPr marL="914400" lvl="1" indent="-457200">
              <a:buFont typeface="Arial" panose="020B0604020202020204" pitchFamily="34" charset="0"/>
              <a:buChar char="•"/>
            </a:pPr>
            <a:r>
              <a:rPr lang="pt-BR" sz="2400" dirty="0" err="1">
                <a:solidFill>
                  <a:srgbClr val="002060"/>
                </a:solidFill>
              </a:rPr>
              <a:t>Collation</a:t>
            </a:r>
            <a:r>
              <a:rPr lang="pt-BR" sz="2400" dirty="0">
                <a:solidFill>
                  <a:srgbClr val="002060"/>
                </a:solidFill>
              </a:rPr>
              <a:t> pode impactar na performance: </a:t>
            </a:r>
            <a:r>
              <a:rPr lang="pt-BR" sz="2400" dirty="0">
                <a:solidFill>
                  <a:srgbClr val="002060"/>
                </a:solidFill>
                <a:hlinkClick r:id="rId4"/>
              </a:rPr>
              <a:t>https://www.fabriciolima.net/blog/2017/02/06/video-melhorando-a-performance-de-uma-consulta-com-like-string-alterando-a-collation/</a:t>
            </a:r>
            <a:endParaRPr lang="pt-BR" sz="2400" dirty="0">
              <a:solidFill>
                <a:srgbClr val="002060"/>
              </a:solidFill>
            </a:endParaRPr>
          </a:p>
          <a:p>
            <a:pPr marL="914400" lvl="1" indent="-457200">
              <a:buFont typeface="Arial" panose="020B0604020202020204" pitchFamily="34" charset="0"/>
              <a:buChar char="•"/>
            </a:pPr>
            <a:endParaRPr lang="pt-BR" sz="2400" dirty="0">
              <a:solidFill>
                <a:srgbClr val="002060"/>
              </a:solidFill>
            </a:endParaRPr>
          </a:p>
          <a:p>
            <a:pPr marL="1371600" lvl="2" indent="-457200">
              <a:buFont typeface="Arial" panose="020B0604020202020204" pitchFamily="34" charset="0"/>
              <a:buChar char="•"/>
            </a:pPr>
            <a:endParaRPr lang="pt-BR" sz="2400" dirty="0">
              <a:solidFill>
                <a:srgbClr val="002060"/>
              </a:solidFill>
            </a:endParaRPr>
          </a:p>
          <a:p>
            <a:pPr marL="914400" lvl="1" indent="-457200">
              <a:buFont typeface="Arial" panose="020B0604020202020204" pitchFamily="34" charset="0"/>
              <a:buChar char="•"/>
            </a:pPr>
            <a:endParaRPr lang="pt-BR" sz="3000" b="1" dirty="0">
              <a:solidFill>
                <a:srgbClr val="002060"/>
              </a:solidFill>
            </a:endParaRPr>
          </a:p>
          <a:p>
            <a:pPr lvl="1"/>
            <a:r>
              <a:rPr lang="pt-BR" sz="3600" b="1" dirty="0">
                <a:solidFill>
                  <a:srgbClr val="002060"/>
                </a:solidFill>
              </a:rPr>
              <a:t>	</a:t>
            </a:r>
          </a:p>
          <a:p>
            <a:pPr lvl="1"/>
            <a:r>
              <a:rPr lang="pt-BR" sz="3600" b="1" dirty="0">
                <a:solidFill>
                  <a:srgbClr val="002060"/>
                </a:solidFill>
              </a:rPr>
              <a:t>     </a:t>
            </a:r>
          </a:p>
          <a:p>
            <a:pPr lvl="1"/>
            <a:endParaRPr lang="pt-BR" sz="2400" dirty="0">
              <a:solidFill>
                <a:srgbClr val="002060"/>
              </a:solidFill>
            </a:endParaRPr>
          </a:p>
        </p:txBody>
      </p:sp>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lvl="0" algn="ctr"/>
            <a:r>
              <a:rPr lang="pt-BR" sz="4000" b="1" dirty="0">
                <a:solidFill>
                  <a:srgbClr val="002060"/>
                </a:solidFill>
              </a:rPr>
              <a:t>Planejamento de uma Instalação </a:t>
            </a:r>
          </a:p>
        </p:txBody>
      </p:sp>
      <p:sp>
        <p:nvSpPr>
          <p:cNvPr id="3" name="Retângulo 2"/>
          <p:cNvSpPr/>
          <p:nvPr/>
        </p:nvSpPr>
        <p:spPr>
          <a:xfrm>
            <a:off x="5278518" y="5931252"/>
            <a:ext cx="1417376" cy="646331"/>
          </a:xfrm>
          <a:prstGeom prst="rect">
            <a:avLst/>
          </a:prstGeom>
        </p:spPr>
        <p:txBody>
          <a:bodyPr wrap="none">
            <a:spAutoFit/>
          </a:bodyPr>
          <a:lstStyle/>
          <a:p>
            <a:r>
              <a:rPr lang="pt-BR" sz="3600" b="1" dirty="0">
                <a:solidFill>
                  <a:srgbClr val="002060"/>
                </a:solidFill>
              </a:rPr>
              <a:t>DEMO</a:t>
            </a:r>
            <a:endParaRPr lang="pt-BR" sz="3600" dirty="0"/>
          </a:p>
        </p:txBody>
      </p:sp>
      <p:sp>
        <p:nvSpPr>
          <p:cNvPr id="2" name="Espaço Reservado para Número de Slide 1">
            <a:extLst>
              <a:ext uri="{FF2B5EF4-FFF2-40B4-BE49-F238E27FC236}">
                <a16:creationId xmlns:a16="http://schemas.microsoft.com/office/drawing/2014/main" id="{D1DAC3AA-40E9-4B69-92FC-4B42C87A16DA}"/>
              </a:ext>
            </a:extLst>
          </p:cNvPr>
          <p:cNvSpPr>
            <a:spLocks noGrp="1"/>
          </p:cNvSpPr>
          <p:nvPr>
            <p:ph type="sldNum" sz="quarter" idx="4"/>
          </p:nvPr>
        </p:nvSpPr>
        <p:spPr/>
        <p:txBody>
          <a:bodyPr/>
          <a:lstStyle/>
          <a:p>
            <a:fld id="{A76F54FF-76C4-4040-9315-59D5D23324F5}" type="slidenum">
              <a:rPr lang="pt-BR" smtClean="0"/>
              <a:pPr/>
              <a:t>27</a:t>
            </a:fld>
            <a:r>
              <a:rPr lang="pt-BR"/>
              <a:t> de 88</a:t>
            </a:r>
            <a:endParaRPr lang="pt-BR" dirty="0"/>
          </a:p>
        </p:txBody>
      </p:sp>
    </p:spTree>
    <p:extLst>
      <p:ext uri="{BB962C8B-B14F-4D97-AF65-F5344CB8AC3E}">
        <p14:creationId xmlns:p14="http://schemas.microsoft.com/office/powerpoint/2010/main" val="305952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378126" y="1896433"/>
            <a:ext cx="4498673" cy="2308324"/>
          </a:xfrm>
          <a:prstGeom prst="rect">
            <a:avLst/>
          </a:prstGeom>
        </p:spPr>
        <p:txBody>
          <a:bodyPr wrap="square">
            <a:spAutoFit/>
          </a:bodyPr>
          <a:lstStyle/>
          <a:p>
            <a:r>
              <a:rPr lang="pt-BR" sz="3600" dirty="0">
                <a:solidFill>
                  <a:srgbClr val="292A76"/>
                </a:solidFill>
              </a:rPr>
              <a:t>“Quando você tem que acertar a </a:t>
            </a:r>
            <a:r>
              <a:rPr lang="pt-BR" sz="3600" dirty="0" err="1">
                <a:solidFill>
                  <a:srgbClr val="292A76"/>
                </a:solidFill>
              </a:rPr>
              <a:t>collation</a:t>
            </a:r>
            <a:r>
              <a:rPr lang="pt-BR" sz="3600" dirty="0">
                <a:solidFill>
                  <a:srgbClr val="292A76"/>
                </a:solidFill>
              </a:rPr>
              <a:t> de uma instância em produção”</a:t>
            </a:r>
            <a:endParaRPr lang="pt-BR" sz="3600" dirty="0"/>
          </a:p>
        </p:txBody>
      </p:sp>
      <p:pic>
        <p:nvPicPr>
          <p:cNvPr id="2052" name="Picture 4" descr="When I reinitialize the replication subscrip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09164" y="1435099"/>
            <a:ext cx="6265335" cy="4699001"/>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Número de Slide 2">
            <a:extLst>
              <a:ext uri="{FF2B5EF4-FFF2-40B4-BE49-F238E27FC236}">
                <a16:creationId xmlns:a16="http://schemas.microsoft.com/office/drawing/2014/main" id="{4C8520D5-5D69-4246-9F1F-4656E8D46A06}"/>
              </a:ext>
            </a:extLst>
          </p:cNvPr>
          <p:cNvSpPr>
            <a:spLocks noGrp="1"/>
          </p:cNvSpPr>
          <p:nvPr>
            <p:ph type="sldNum" sz="quarter" idx="4"/>
          </p:nvPr>
        </p:nvSpPr>
        <p:spPr/>
        <p:txBody>
          <a:bodyPr/>
          <a:lstStyle/>
          <a:p>
            <a:fld id="{A76F54FF-76C4-4040-9315-59D5D23324F5}" type="slidenum">
              <a:rPr lang="pt-BR" smtClean="0"/>
              <a:pPr/>
              <a:t>28</a:t>
            </a:fld>
            <a:r>
              <a:rPr lang="pt-BR"/>
              <a:t> de 88</a:t>
            </a:r>
            <a:endParaRPr lang="pt-BR" dirty="0"/>
          </a:p>
        </p:txBody>
      </p:sp>
    </p:spTree>
    <p:extLst>
      <p:ext uri="{BB962C8B-B14F-4D97-AF65-F5344CB8AC3E}">
        <p14:creationId xmlns:p14="http://schemas.microsoft.com/office/powerpoint/2010/main" val="2882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8" name="CaixaDeTexto 7"/>
          <p:cNvSpPr txBox="1"/>
          <p:nvPr/>
        </p:nvSpPr>
        <p:spPr>
          <a:xfrm>
            <a:off x="448019" y="1465886"/>
            <a:ext cx="11267000" cy="3754874"/>
          </a:xfrm>
          <a:prstGeom prst="rect">
            <a:avLst/>
          </a:prstGeom>
          <a:noFill/>
        </p:spPr>
        <p:txBody>
          <a:bodyPr wrap="square" rtlCol="0">
            <a:spAutoFit/>
          </a:bodyPr>
          <a:lstStyle/>
          <a:p>
            <a:pPr marL="914400" lvl="1" indent="-457200">
              <a:buFont typeface="Calibri" panose="020F0502020204030204" pitchFamily="34" charset="0"/>
              <a:buChar char="◦"/>
            </a:pPr>
            <a:endParaRPr lang="pt-BR" sz="2400" dirty="0">
              <a:solidFill>
                <a:srgbClr val="002060"/>
              </a:solidFill>
            </a:endParaRPr>
          </a:p>
          <a:p>
            <a:pPr marL="342900" indent="-342900">
              <a:buFont typeface="Arial" panose="020B0604020202020204" pitchFamily="34" charset="0"/>
              <a:buChar char="•"/>
            </a:pPr>
            <a:r>
              <a:rPr lang="pt-BR" sz="2800" dirty="0">
                <a:solidFill>
                  <a:srgbClr val="002060"/>
                </a:solidFill>
              </a:rPr>
              <a:t> Definir as contas </a:t>
            </a:r>
            <a:r>
              <a:rPr lang="pt-BR" sz="2400" dirty="0">
                <a:solidFill>
                  <a:srgbClr val="002060"/>
                </a:solidFill>
              </a:rPr>
              <a:t>de</a:t>
            </a:r>
            <a:r>
              <a:rPr lang="pt-BR" sz="2800" dirty="0">
                <a:solidFill>
                  <a:srgbClr val="002060"/>
                </a:solidFill>
              </a:rPr>
              <a:t> serviço do SQL Server	</a:t>
            </a:r>
          </a:p>
          <a:p>
            <a:pPr marL="914400" lvl="1" indent="-457200">
              <a:buFont typeface="Arial" pitchFamily="34" charset="0"/>
              <a:buChar char="•"/>
            </a:pPr>
            <a:r>
              <a:rPr lang="pt-BR" sz="2400" dirty="0">
                <a:solidFill>
                  <a:srgbClr val="002060"/>
                </a:solidFill>
              </a:rPr>
              <a:t>Se o SQL vai interagir com outros servidores (maioria dos casos):</a:t>
            </a:r>
          </a:p>
          <a:p>
            <a:pPr marL="1371600" lvl="2" indent="-457200">
              <a:buFont typeface="Arial" pitchFamily="34" charset="0"/>
              <a:buChar char="•"/>
            </a:pPr>
            <a:r>
              <a:rPr lang="pt-BR" sz="2400" dirty="0">
                <a:solidFill>
                  <a:srgbClr val="002060"/>
                </a:solidFill>
              </a:rPr>
              <a:t>Contas de Domínio (uma por serviço)</a:t>
            </a:r>
          </a:p>
          <a:p>
            <a:pPr marL="1371600" lvl="2" indent="-457200">
              <a:buFont typeface="Arial" pitchFamily="34" charset="0"/>
              <a:buChar char="•"/>
            </a:pPr>
            <a:r>
              <a:rPr lang="pt-BR" sz="2400" dirty="0">
                <a:solidFill>
                  <a:srgbClr val="002060"/>
                </a:solidFill>
              </a:rPr>
              <a:t>Referência: </a:t>
            </a:r>
            <a:r>
              <a:rPr lang="pt-BR" dirty="0">
                <a:solidFill>
                  <a:srgbClr val="002060"/>
                </a:solidFill>
                <a:hlinkClick r:id="rId3"/>
              </a:rPr>
              <a:t>https://blogs.technet.microsoft.com/canitpro/2012/02/08/the-sql-guy-post-15-best-practices-for-using-sql-server-service-accounts/</a:t>
            </a:r>
            <a:endParaRPr lang="pt-BR" dirty="0">
              <a:solidFill>
                <a:srgbClr val="002060"/>
              </a:solidFill>
            </a:endParaRPr>
          </a:p>
          <a:p>
            <a:pPr marL="1828800" lvl="3" indent="-457200">
              <a:buFont typeface="Arial" pitchFamily="34" charset="0"/>
              <a:buChar char="•"/>
            </a:pPr>
            <a:endParaRPr lang="pt-BR" sz="2400" dirty="0">
              <a:solidFill>
                <a:srgbClr val="002060"/>
              </a:solidFill>
            </a:endParaRPr>
          </a:p>
          <a:p>
            <a:pPr marL="914400" lvl="1" indent="-457200">
              <a:buFont typeface="Arial" pitchFamily="34" charset="0"/>
              <a:buChar char="•"/>
            </a:pPr>
            <a:endParaRPr lang="pt-BR" sz="2400" dirty="0">
              <a:solidFill>
                <a:srgbClr val="002060"/>
              </a:solidFill>
            </a:endParaRPr>
          </a:p>
          <a:p>
            <a:pPr marL="914400" lvl="1" indent="-457200">
              <a:buFont typeface="Arial" pitchFamily="34" charset="0"/>
              <a:buChar char="•"/>
            </a:pPr>
            <a:r>
              <a:rPr lang="pt-BR" sz="2400" dirty="0">
                <a:solidFill>
                  <a:srgbClr val="002060"/>
                </a:solidFill>
              </a:rPr>
              <a:t>O Setup do SQL Server vai dar a permissão necessária para cada conta</a:t>
            </a:r>
          </a:p>
          <a:p>
            <a:pPr marL="914400" lvl="1" indent="-457200">
              <a:buFont typeface="Arial" pitchFamily="34" charset="0"/>
              <a:buChar char="•"/>
            </a:pPr>
            <a:r>
              <a:rPr lang="pt-BR" sz="2400" dirty="0">
                <a:solidFill>
                  <a:srgbClr val="002060"/>
                </a:solidFill>
              </a:rPr>
              <a:t>Não precisa ser administrador local do servido</a:t>
            </a:r>
            <a:r>
              <a:rPr lang="pt-BR" sz="2400" dirty="0"/>
              <a:t>r</a:t>
            </a:r>
            <a:endParaRPr lang="pt-BR" sz="2400" dirty="0">
              <a:solidFill>
                <a:srgbClr val="002060"/>
              </a:solidFill>
            </a:endParaRPr>
          </a:p>
        </p:txBody>
      </p:sp>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lvl="0" algn="ctr"/>
            <a:r>
              <a:rPr lang="pt-BR" sz="4000" b="1" dirty="0">
                <a:solidFill>
                  <a:srgbClr val="002060"/>
                </a:solidFill>
              </a:rPr>
              <a:t>Planejamento de uma Instalação </a:t>
            </a:r>
          </a:p>
        </p:txBody>
      </p:sp>
      <p:sp>
        <p:nvSpPr>
          <p:cNvPr id="2" name="Espaço Reservado para Número de Slide 1">
            <a:extLst>
              <a:ext uri="{FF2B5EF4-FFF2-40B4-BE49-F238E27FC236}">
                <a16:creationId xmlns:a16="http://schemas.microsoft.com/office/drawing/2014/main" id="{A8D413C5-EA85-4F5A-BFBE-3E4E0A6D8493}"/>
              </a:ext>
            </a:extLst>
          </p:cNvPr>
          <p:cNvSpPr>
            <a:spLocks noGrp="1"/>
          </p:cNvSpPr>
          <p:nvPr>
            <p:ph type="sldNum" sz="quarter" idx="4"/>
          </p:nvPr>
        </p:nvSpPr>
        <p:spPr/>
        <p:txBody>
          <a:bodyPr/>
          <a:lstStyle/>
          <a:p>
            <a:fld id="{A76F54FF-76C4-4040-9315-59D5D23324F5}" type="slidenum">
              <a:rPr lang="pt-BR" smtClean="0"/>
              <a:pPr/>
              <a:t>29</a:t>
            </a:fld>
            <a:r>
              <a:rPr lang="pt-BR"/>
              <a:t> de 88</a:t>
            </a:r>
            <a:endParaRPr lang="pt-BR" dirty="0"/>
          </a:p>
        </p:txBody>
      </p:sp>
    </p:spTree>
    <p:extLst>
      <p:ext uri="{BB962C8B-B14F-4D97-AF65-F5344CB8AC3E}">
        <p14:creationId xmlns:p14="http://schemas.microsoft.com/office/powerpoint/2010/main" val="26273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Effect transition="in" filter="fade">
                                      <p:cBhvr>
                                        <p:cTn id="17" dur="500"/>
                                        <p:tgtEl>
                                          <p:spTgt spid="8">
                                            <p:txEl>
                                              <p:pRg st="7" end="7"/>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xEl>
                                              <p:pRg st="8" end="8"/>
                                            </p:txEl>
                                          </p:spTgt>
                                        </p:tgtEl>
                                        <p:attrNameLst>
                                          <p:attrName>style.visibility</p:attrName>
                                        </p:attrNameLst>
                                      </p:cBhvr>
                                      <p:to>
                                        <p:strVal val="visible"/>
                                      </p:to>
                                    </p:set>
                                    <p:animEffect transition="in" filter="fade">
                                      <p:cBhvr>
                                        <p:cTn id="20"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5" name="Retângulo 4"/>
          <p:cNvSpPr/>
          <p:nvPr/>
        </p:nvSpPr>
        <p:spPr>
          <a:xfrm>
            <a:off x="397564" y="394998"/>
            <a:ext cx="8062623" cy="707886"/>
          </a:xfrm>
          <a:prstGeom prst="rect">
            <a:avLst/>
          </a:prstGeom>
        </p:spPr>
        <p:txBody>
          <a:bodyPr wrap="square">
            <a:spAutoFit/>
          </a:bodyPr>
          <a:lstStyle/>
          <a:p>
            <a:pPr algn="ctr"/>
            <a:r>
              <a:rPr lang="pt-BR" sz="4000" b="1" dirty="0">
                <a:solidFill>
                  <a:srgbClr val="292A76"/>
                </a:solidFill>
              </a:rPr>
              <a:t>Como cheguei até aqui? </a:t>
            </a:r>
          </a:p>
        </p:txBody>
      </p:sp>
      <p:sp>
        <p:nvSpPr>
          <p:cNvPr id="12" name="CaixaDeTexto 11"/>
          <p:cNvSpPr txBox="1"/>
          <p:nvPr/>
        </p:nvSpPr>
        <p:spPr>
          <a:xfrm>
            <a:off x="811321" y="1446230"/>
            <a:ext cx="11211052" cy="4924425"/>
          </a:xfrm>
          <a:prstGeom prst="rect">
            <a:avLst/>
          </a:prstGeom>
          <a:noFill/>
        </p:spPr>
        <p:txBody>
          <a:bodyPr wrap="square" rtlCol="0">
            <a:spAutoFit/>
          </a:bodyPr>
          <a:lstStyle/>
          <a:p>
            <a:pPr marL="457200" indent="-457200">
              <a:buFont typeface="Arial" panose="020B0604020202020204" pitchFamily="34" charset="0"/>
              <a:buChar char="•"/>
            </a:pPr>
            <a:r>
              <a:rPr lang="pt-BR" sz="2800" dirty="0">
                <a:solidFill>
                  <a:srgbClr val="002060"/>
                </a:solidFill>
              </a:rPr>
              <a:t>Vestibular (18 anos). E agora? Qual curso escolher?</a:t>
            </a:r>
            <a:endParaRPr lang="pt-BR" sz="2800" b="1" dirty="0">
              <a:solidFill>
                <a:srgbClr val="002060"/>
              </a:solidFill>
            </a:endParaRPr>
          </a:p>
          <a:p>
            <a:pPr marL="914400" lvl="1" indent="-457200">
              <a:buFont typeface="Arial" pitchFamily="34" charset="0"/>
              <a:buChar char="•"/>
            </a:pPr>
            <a:r>
              <a:rPr lang="pt-BR" sz="2600" dirty="0">
                <a:solidFill>
                  <a:srgbClr val="002060"/>
                </a:solidFill>
              </a:rPr>
              <a:t>Ciência da Computação – UFES</a:t>
            </a:r>
          </a:p>
          <a:p>
            <a:pPr marL="914400" lvl="1" indent="-457200">
              <a:buFont typeface="Calibri" panose="020F0502020204030204" pitchFamily="34" charset="0"/>
              <a:buChar char="◦"/>
            </a:pPr>
            <a:endParaRPr lang="pt-BR" sz="2400" dirty="0">
              <a:solidFill>
                <a:srgbClr val="002060"/>
              </a:solidFill>
            </a:endParaRPr>
          </a:p>
          <a:p>
            <a:pPr marL="457200" indent="-457200">
              <a:buFont typeface="Arial" panose="020B0604020202020204" pitchFamily="34" charset="0"/>
              <a:buChar char="•"/>
            </a:pPr>
            <a:r>
              <a:rPr lang="pt-BR" sz="2800" dirty="0">
                <a:solidFill>
                  <a:srgbClr val="002060"/>
                </a:solidFill>
              </a:rPr>
              <a:t>Grupo Dadalto (Grande grupo do ES com mais de 100 lojas):</a:t>
            </a:r>
            <a:endParaRPr lang="pt-BR" sz="2800" b="1" dirty="0">
              <a:solidFill>
                <a:srgbClr val="002060"/>
              </a:solidFill>
            </a:endParaRPr>
          </a:p>
          <a:p>
            <a:pPr marL="914400" lvl="1" indent="-457200">
              <a:buFont typeface="Arial" pitchFamily="34" charset="0"/>
              <a:buChar char="•"/>
            </a:pPr>
            <a:r>
              <a:rPr lang="pt-BR" sz="2600" dirty="0">
                <a:solidFill>
                  <a:srgbClr val="002060"/>
                </a:solidFill>
              </a:rPr>
              <a:t>Entrevista para estágio da Área de Desenvolvimento. Não fui chamado!</a:t>
            </a:r>
          </a:p>
          <a:p>
            <a:pPr marL="914400" lvl="1" indent="-457200">
              <a:buFont typeface="Arial" pitchFamily="34" charset="0"/>
              <a:buChar char="•"/>
            </a:pPr>
            <a:r>
              <a:rPr lang="pt-BR" sz="2600" dirty="0">
                <a:solidFill>
                  <a:srgbClr val="002060"/>
                </a:solidFill>
              </a:rPr>
              <a:t>30 dias depois, fui chamado para estágio no Setor de Banco de Dados</a:t>
            </a:r>
          </a:p>
          <a:p>
            <a:pPr marL="914400" lvl="1" indent="-457200">
              <a:buFont typeface="Arial" pitchFamily="34" charset="0"/>
              <a:buChar char="•"/>
            </a:pPr>
            <a:r>
              <a:rPr lang="pt-BR" sz="2600" dirty="0">
                <a:solidFill>
                  <a:srgbClr val="002060"/>
                </a:solidFill>
              </a:rPr>
              <a:t>Após 3 meses de estágio, fui Analista de Banco de Dados por 2 anos</a:t>
            </a:r>
          </a:p>
          <a:p>
            <a:pPr marL="914400" lvl="1" indent="-457200">
              <a:buFont typeface="Arial" pitchFamily="34" charset="0"/>
              <a:buChar char="•"/>
            </a:pPr>
            <a:r>
              <a:rPr lang="pt-BR" sz="2600" dirty="0">
                <a:solidFill>
                  <a:srgbClr val="002060"/>
                </a:solidFill>
              </a:rPr>
              <a:t>DBA (6 anos -&gt; Júnior / Pleno / Sênior)</a:t>
            </a:r>
          </a:p>
          <a:p>
            <a:pPr marL="914400" lvl="1" indent="-457200">
              <a:buFont typeface="Arial" pitchFamily="34" charset="0"/>
              <a:buChar char="•"/>
            </a:pPr>
            <a:r>
              <a:rPr lang="pt-BR" sz="2600" dirty="0">
                <a:solidFill>
                  <a:srgbClr val="002060"/>
                </a:solidFill>
              </a:rPr>
              <a:t>Coordenador de Infraestrutura e de 2 DBAs (2 anos)</a:t>
            </a:r>
          </a:p>
          <a:p>
            <a:pPr marL="914400" lvl="1" indent="-457200">
              <a:buFont typeface="Calibri" panose="020F0502020204030204" pitchFamily="34" charset="0"/>
              <a:buChar char="◦"/>
            </a:pPr>
            <a:endParaRPr lang="pt-BR" sz="2400" dirty="0">
              <a:solidFill>
                <a:srgbClr val="002060"/>
              </a:solidFill>
            </a:endParaRPr>
          </a:p>
          <a:p>
            <a:pPr marL="457200" indent="-457200">
              <a:buFont typeface="Arial" panose="020B0604020202020204" pitchFamily="34" charset="0"/>
              <a:buChar char="•"/>
            </a:pPr>
            <a:r>
              <a:rPr lang="pt-BR" sz="2800" dirty="0">
                <a:solidFill>
                  <a:srgbClr val="002060"/>
                </a:solidFill>
              </a:rPr>
              <a:t>Consultor e Instrutor independente (Desde Junho de 2015)</a:t>
            </a:r>
            <a:endParaRPr lang="pt-BR" sz="2800" b="1" dirty="0">
              <a:solidFill>
                <a:srgbClr val="002060"/>
              </a:solidFill>
            </a:endParaRPr>
          </a:p>
          <a:p>
            <a:pPr marL="914400" lvl="1" indent="-457200">
              <a:buFont typeface="Arial" pitchFamily="34" charset="0"/>
              <a:buChar char="•"/>
            </a:pPr>
            <a:r>
              <a:rPr lang="pt-BR" sz="2600" dirty="0">
                <a:solidFill>
                  <a:srgbClr val="002060"/>
                </a:solidFill>
              </a:rPr>
              <a:t>FabricioLima Soluções em Banco de Dados - Consultorias e Treinamentos</a:t>
            </a:r>
          </a:p>
        </p:txBody>
      </p:sp>
      <p:sp>
        <p:nvSpPr>
          <p:cNvPr id="2" name="Espaço Reservado para Número de Slide 1">
            <a:extLst>
              <a:ext uri="{FF2B5EF4-FFF2-40B4-BE49-F238E27FC236}">
                <a16:creationId xmlns:a16="http://schemas.microsoft.com/office/drawing/2014/main" id="{CBA8A889-AC6C-48DA-A211-4507809B630F}"/>
              </a:ext>
            </a:extLst>
          </p:cNvPr>
          <p:cNvSpPr>
            <a:spLocks noGrp="1"/>
          </p:cNvSpPr>
          <p:nvPr>
            <p:ph type="sldNum" sz="quarter" idx="4"/>
          </p:nvPr>
        </p:nvSpPr>
        <p:spPr/>
        <p:txBody>
          <a:bodyPr/>
          <a:lstStyle/>
          <a:p>
            <a:fld id="{A76F54FF-76C4-4040-9315-59D5D23324F5}" type="slidenum">
              <a:rPr lang="pt-BR" smtClean="0"/>
              <a:pPr/>
              <a:t>3</a:t>
            </a:fld>
            <a:r>
              <a:rPr lang="pt-BR"/>
              <a:t> de 88</a:t>
            </a:r>
            <a:endParaRPr lang="pt-BR" dirty="0"/>
          </a:p>
        </p:txBody>
      </p:sp>
    </p:spTree>
    <p:extLst>
      <p:ext uri="{BB962C8B-B14F-4D97-AF65-F5344CB8AC3E}">
        <p14:creationId xmlns:p14="http://schemas.microsoft.com/office/powerpoint/2010/main" val="85710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xEl>
                                              <p:pRg st="10" end="10"/>
                                            </p:txEl>
                                          </p:spTgt>
                                        </p:tgtEl>
                                        <p:attrNameLst>
                                          <p:attrName>style.visibility</p:attrName>
                                        </p:attrNameLst>
                                      </p:cBhvr>
                                      <p:to>
                                        <p:strVal val="visible"/>
                                      </p:to>
                                    </p:set>
                                    <p:animEffect transition="in" filter="fade">
                                      <p:cBhvr>
                                        <p:cTn id="31" dur="500"/>
                                        <p:tgtEl>
                                          <p:spTgt spid="12">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xEl>
                                              <p:pRg st="11" end="11"/>
                                            </p:txEl>
                                          </p:spTgt>
                                        </p:tgtEl>
                                        <p:attrNameLst>
                                          <p:attrName>style.visibility</p:attrName>
                                        </p:attrNameLst>
                                      </p:cBhvr>
                                      <p:to>
                                        <p:strVal val="visible"/>
                                      </p:to>
                                    </p:set>
                                    <p:animEffect transition="in" filter="fade">
                                      <p:cBhvr>
                                        <p:cTn id="34" dur="500"/>
                                        <p:tgtEl>
                                          <p:spTgt spid="1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8" name="CaixaDeTexto 7"/>
          <p:cNvSpPr txBox="1"/>
          <p:nvPr/>
        </p:nvSpPr>
        <p:spPr>
          <a:xfrm>
            <a:off x="795130" y="1300786"/>
            <a:ext cx="5335326" cy="5139869"/>
          </a:xfrm>
          <a:prstGeom prst="rect">
            <a:avLst/>
          </a:prstGeom>
          <a:noFill/>
        </p:spPr>
        <p:txBody>
          <a:bodyPr wrap="square" rtlCol="0">
            <a:spAutoFit/>
          </a:bodyPr>
          <a:lstStyle/>
          <a:p>
            <a:pPr marL="457200" indent="-457200">
              <a:buFont typeface="Arial" panose="020B0604020202020204" pitchFamily="34" charset="0"/>
              <a:buChar char="•"/>
            </a:pPr>
            <a:endParaRPr lang="pt-BR" sz="2400" b="1" u="sng" dirty="0">
              <a:solidFill>
                <a:srgbClr val="002060"/>
              </a:solidFill>
            </a:endParaRPr>
          </a:p>
          <a:p>
            <a:pPr marL="457200" indent="-457200">
              <a:buFont typeface="Arial" panose="020B0604020202020204" pitchFamily="34" charset="0"/>
              <a:buChar char="•"/>
            </a:pPr>
            <a:r>
              <a:rPr lang="pt-BR" sz="2800" dirty="0">
                <a:solidFill>
                  <a:srgbClr val="002060"/>
                </a:solidFill>
              </a:rPr>
              <a:t>Definir quais recursos e serviços serão instalados</a:t>
            </a:r>
          </a:p>
          <a:p>
            <a:pPr marL="914400" lvl="1" indent="-457200">
              <a:buFont typeface="Arial" pitchFamily="34" charset="0"/>
              <a:buChar char="•"/>
            </a:pPr>
            <a:r>
              <a:rPr lang="pt-BR" sz="2400" dirty="0">
                <a:solidFill>
                  <a:srgbClr val="002060"/>
                </a:solidFill>
              </a:rPr>
              <a:t>Reporting Service</a:t>
            </a:r>
          </a:p>
          <a:p>
            <a:pPr marL="914400" lvl="1" indent="-457200">
              <a:buFont typeface="Arial" pitchFamily="34" charset="0"/>
              <a:buChar char="•"/>
            </a:pPr>
            <a:r>
              <a:rPr lang="pt-BR" sz="2400" dirty="0">
                <a:solidFill>
                  <a:srgbClr val="002060"/>
                </a:solidFill>
              </a:rPr>
              <a:t>Analysis Service</a:t>
            </a:r>
          </a:p>
          <a:p>
            <a:pPr marL="914400" lvl="1" indent="-457200">
              <a:buFont typeface="Arial" pitchFamily="34" charset="0"/>
              <a:buChar char="•"/>
            </a:pPr>
            <a:r>
              <a:rPr lang="pt-BR" sz="2400" dirty="0">
                <a:solidFill>
                  <a:srgbClr val="002060"/>
                </a:solidFill>
              </a:rPr>
              <a:t>Integration Services</a:t>
            </a:r>
          </a:p>
          <a:p>
            <a:pPr marL="914400" lvl="1" indent="-457200">
              <a:buFont typeface="Calibri" panose="020F0502020204030204" pitchFamily="34" charset="0"/>
              <a:buChar char="◦"/>
            </a:pPr>
            <a:endParaRPr lang="pt-BR" sz="2400" dirty="0">
              <a:solidFill>
                <a:srgbClr val="002060"/>
              </a:solidFill>
            </a:endParaRPr>
          </a:p>
          <a:p>
            <a:pPr marL="457200" indent="-457200">
              <a:buFont typeface="Arial" panose="020B0604020202020204" pitchFamily="34" charset="0"/>
              <a:buChar char="•"/>
            </a:pPr>
            <a:r>
              <a:rPr lang="pt-BR" sz="2800" dirty="0">
                <a:solidFill>
                  <a:srgbClr val="002060"/>
                </a:solidFill>
              </a:rPr>
              <a:t>Instalar somente o que for utilizar</a:t>
            </a:r>
          </a:p>
          <a:p>
            <a:pPr marL="914400" lvl="1" indent="-457200">
              <a:buFont typeface="Arial" pitchFamily="34" charset="0"/>
              <a:buChar char="•"/>
            </a:pPr>
            <a:r>
              <a:rPr lang="pt-BR" sz="2400" dirty="0">
                <a:solidFill>
                  <a:srgbClr val="002060"/>
                </a:solidFill>
              </a:rPr>
              <a:t>Redução de falhas de segurança</a:t>
            </a:r>
          </a:p>
          <a:p>
            <a:pPr marL="914400" lvl="1" indent="-457200">
              <a:buFont typeface="Arial" pitchFamily="34" charset="0"/>
              <a:buChar char="•"/>
            </a:pPr>
            <a:r>
              <a:rPr lang="pt-BR" sz="2400" dirty="0">
                <a:solidFill>
                  <a:srgbClr val="002060"/>
                </a:solidFill>
              </a:rPr>
              <a:t>Reduz os patchs de atualização, gerando boots mais rápidos</a:t>
            </a:r>
          </a:p>
          <a:p>
            <a:pPr marL="914400" lvl="1" indent="-457200">
              <a:buFont typeface="Arial" pitchFamily="34" charset="0"/>
              <a:buChar char="•"/>
            </a:pPr>
            <a:r>
              <a:rPr lang="pt-BR" sz="2400" dirty="0">
                <a:solidFill>
                  <a:srgbClr val="002060"/>
                </a:solidFill>
              </a:rPr>
              <a:t>Reduz a utilização de recursos</a:t>
            </a:r>
            <a:endParaRPr lang="pt-BR" dirty="0">
              <a:solidFill>
                <a:srgbClr val="002060"/>
              </a:solidFill>
            </a:endParaRPr>
          </a:p>
        </p:txBody>
      </p:sp>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lvl="0" algn="ctr"/>
            <a:r>
              <a:rPr lang="pt-BR" sz="4000" b="1" dirty="0">
                <a:solidFill>
                  <a:srgbClr val="002060"/>
                </a:solidFill>
              </a:rPr>
              <a:t>Planejamento de uma Instalação </a:t>
            </a:r>
          </a:p>
        </p:txBody>
      </p:sp>
      <p:pic>
        <p:nvPicPr>
          <p:cNvPr id="6" name="Imagem 5"/>
          <p:cNvPicPr>
            <a:picLocks noChangeAspect="1"/>
          </p:cNvPicPr>
          <p:nvPr/>
        </p:nvPicPr>
        <p:blipFill>
          <a:blip r:embed="rId2" cstate="print"/>
          <a:stretch>
            <a:fillRect/>
          </a:stretch>
        </p:blipFill>
        <p:spPr>
          <a:xfrm>
            <a:off x="6154309" y="2105582"/>
            <a:ext cx="5936528" cy="3681159"/>
          </a:xfrm>
          <a:prstGeom prst="rect">
            <a:avLst/>
          </a:prstGeom>
        </p:spPr>
      </p:pic>
      <p:sp>
        <p:nvSpPr>
          <p:cNvPr id="2" name="Espaço Reservado para Número de Slide 1">
            <a:extLst>
              <a:ext uri="{FF2B5EF4-FFF2-40B4-BE49-F238E27FC236}">
                <a16:creationId xmlns:a16="http://schemas.microsoft.com/office/drawing/2014/main" id="{34285B57-1528-4268-A2BD-CA8EA967104F}"/>
              </a:ext>
            </a:extLst>
          </p:cNvPr>
          <p:cNvSpPr>
            <a:spLocks noGrp="1"/>
          </p:cNvSpPr>
          <p:nvPr>
            <p:ph type="sldNum" sz="quarter" idx="4"/>
          </p:nvPr>
        </p:nvSpPr>
        <p:spPr/>
        <p:txBody>
          <a:bodyPr/>
          <a:lstStyle/>
          <a:p>
            <a:fld id="{A76F54FF-76C4-4040-9315-59D5D23324F5}" type="slidenum">
              <a:rPr lang="pt-BR" smtClean="0"/>
              <a:pPr/>
              <a:t>30</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3967327" y="1762238"/>
            <a:ext cx="8224672" cy="3981337"/>
          </a:xfrm>
          <a:prstGeom prst="rect">
            <a:avLst/>
          </a:prstGeom>
        </p:spPr>
      </p:pic>
      <p:sp>
        <p:nvSpPr>
          <p:cNvPr id="4" name="Título 1"/>
          <p:cNvSpPr txBox="1">
            <a:spLocks/>
          </p:cNvSpPr>
          <p:nvPr/>
        </p:nvSpPr>
        <p:spPr>
          <a:xfrm>
            <a:off x="672744" y="293941"/>
            <a:ext cx="8086476" cy="770391"/>
          </a:xfrm>
          <a:prstGeom prst="rect">
            <a:avLst/>
          </a:prstGeom>
        </p:spPr>
        <p:txBody>
          <a:bodyPr vert="horz" lIns="91440" tIns="45720" rIns="91440" bIns="45720" rtlCol="0" anchor="ctr">
            <a:normAutofit/>
          </a:bodyPr>
          <a:lstStyle/>
          <a:p>
            <a:pPr lvl="0" algn="ctr"/>
            <a:r>
              <a:rPr lang="pt-BR" sz="4000" b="1" dirty="0">
                <a:solidFill>
                  <a:srgbClr val="002060"/>
                </a:solidFill>
              </a:rPr>
              <a:t>Planejamento de uma Instalação </a:t>
            </a:r>
          </a:p>
        </p:txBody>
      </p:sp>
      <p:sp>
        <p:nvSpPr>
          <p:cNvPr id="5" name="Retângulo 4"/>
          <p:cNvSpPr/>
          <p:nvPr/>
        </p:nvSpPr>
        <p:spPr>
          <a:xfrm>
            <a:off x="161924" y="2320375"/>
            <a:ext cx="3724275" cy="2277547"/>
          </a:xfrm>
          <a:prstGeom prst="rect">
            <a:avLst/>
          </a:prstGeom>
        </p:spPr>
        <p:txBody>
          <a:bodyPr wrap="square">
            <a:spAutoFit/>
          </a:bodyPr>
          <a:lstStyle/>
          <a:p>
            <a:pPr marL="457200" indent="-457200">
              <a:buFont typeface="Arial" panose="020B0604020202020204" pitchFamily="34" charset="0"/>
              <a:buChar char="•"/>
            </a:pPr>
            <a:r>
              <a:rPr lang="pt-BR" sz="2800" dirty="0">
                <a:solidFill>
                  <a:srgbClr val="002060"/>
                </a:solidFill>
              </a:rPr>
              <a:t>POST de caso REAL:</a:t>
            </a:r>
          </a:p>
          <a:p>
            <a:pPr marL="457200" indent="-457200">
              <a:buFont typeface="Arial" panose="020B0604020202020204" pitchFamily="34" charset="0"/>
              <a:buChar char="•"/>
            </a:pPr>
            <a:endParaRPr lang="pt-BR" sz="2800" dirty="0">
              <a:solidFill>
                <a:srgbClr val="002060"/>
              </a:solidFill>
              <a:hlinkClick r:id="rId3"/>
            </a:endParaRPr>
          </a:p>
          <a:p>
            <a:r>
              <a:rPr lang="pt-BR" sz="1600" dirty="0">
                <a:solidFill>
                  <a:srgbClr val="002060"/>
                </a:solidFill>
                <a:hlinkClick r:id="rId3"/>
              </a:rPr>
              <a:t>http://www.fabriciolima.net/blog/2016/04/14/casos-do-dia-a-dia-comprei-um-servidor-melhor-e-o-sql-server-esta-mais-lento-como-pode/</a:t>
            </a:r>
            <a:endParaRPr lang="pt-BR" sz="1600" dirty="0">
              <a:solidFill>
                <a:srgbClr val="002060"/>
              </a:solidFill>
            </a:endParaRPr>
          </a:p>
          <a:p>
            <a:pPr marL="457200" indent="-457200">
              <a:buFont typeface="Arial" panose="020B0604020202020204" pitchFamily="34" charset="0"/>
              <a:buChar char="•"/>
            </a:pPr>
            <a:endParaRPr lang="pt-BR" sz="2200" dirty="0">
              <a:solidFill>
                <a:srgbClr val="002060"/>
              </a:solidFill>
            </a:endParaRPr>
          </a:p>
        </p:txBody>
      </p:sp>
      <p:sp>
        <p:nvSpPr>
          <p:cNvPr id="2" name="Espaço Reservado para Número de Slide 1">
            <a:extLst>
              <a:ext uri="{FF2B5EF4-FFF2-40B4-BE49-F238E27FC236}">
                <a16:creationId xmlns:a16="http://schemas.microsoft.com/office/drawing/2014/main" id="{A9876BDF-448F-4714-AC80-D0200B02E81D}"/>
              </a:ext>
            </a:extLst>
          </p:cNvPr>
          <p:cNvSpPr>
            <a:spLocks noGrp="1"/>
          </p:cNvSpPr>
          <p:nvPr>
            <p:ph type="sldNum" sz="quarter" idx="4"/>
          </p:nvPr>
        </p:nvSpPr>
        <p:spPr/>
        <p:txBody>
          <a:bodyPr/>
          <a:lstStyle/>
          <a:p>
            <a:fld id="{A76F54FF-76C4-4040-9315-59D5D23324F5}" type="slidenum">
              <a:rPr lang="pt-BR" smtClean="0"/>
              <a:pPr/>
              <a:t>31</a:t>
            </a:fld>
            <a:r>
              <a:rPr lang="pt-BR"/>
              <a:t> de 88</a:t>
            </a:r>
            <a:endParaRPr lang="pt-BR" dirty="0"/>
          </a:p>
        </p:txBody>
      </p:sp>
    </p:spTree>
    <p:extLst>
      <p:ext uri="{BB962C8B-B14F-4D97-AF65-F5344CB8AC3E}">
        <p14:creationId xmlns:p14="http://schemas.microsoft.com/office/powerpoint/2010/main" val="490300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579231" y="1327596"/>
            <a:ext cx="11267000" cy="3877985"/>
          </a:xfrm>
          <a:prstGeom prst="rect">
            <a:avLst/>
          </a:prstGeom>
          <a:noFill/>
        </p:spPr>
        <p:txBody>
          <a:bodyPr wrap="square" rtlCol="0">
            <a:spAutoFit/>
          </a:bodyPr>
          <a:lstStyle/>
          <a:p>
            <a:pPr lvl="0" algn="ctr"/>
            <a:endParaRPr lang="pt-BR" sz="6600" b="1" dirty="0"/>
          </a:p>
          <a:p>
            <a:pPr lvl="0" algn="ctr"/>
            <a:r>
              <a:rPr lang="pt-BR" sz="6600" b="1" dirty="0">
                <a:solidFill>
                  <a:srgbClr val="002060"/>
                </a:solidFill>
              </a:rPr>
              <a:t>Instalação SQL Server</a:t>
            </a:r>
          </a:p>
          <a:p>
            <a:pPr lvl="0" algn="ctr"/>
            <a:r>
              <a:rPr lang="pt-BR" sz="3000" b="1" dirty="0">
                <a:solidFill>
                  <a:srgbClr val="002060"/>
                </a:solidFill>
              </a:rPr>
              <a:t>Assistir a esse Vídeo onde instalei um SQL 2016: </a:t>
            </a:r>
            <a:r>
              <a:rPr lang="pt-BR" sz="3000" b="1" dirty="0">
                <a:solidFill>
                  <a:srgbClr val="002060"/>
                </a:solidFill>
                <a:hlinkClick r:id="rId3"/>
              </a:rPr>
              <a:t>https://www.youtube.com/watch?v=35xg87oX3mM</a:t>
            </a:r>
            <a:endParaRPr lang="pt-BR" sz="3000" b="1" dirty="0">
              <a:solidFill>
                <a:srgbClr val="002060"/>
              </a:solidFill>
            </a:endParaRPr>
          </a:p>
          <a:p>
            <a:pPr lvl="0" algn="ctr"/>
            <a:endParaRPr lang="pt-BR" sz="3000" b="1" dirty="0">
              <a:solidFill>
                <a:srgbClr val="002060"/>
              </a:solidFill>
            </a:endParaRPr>
          </a:p>
          <a:p>
            <a:pPr lvl="0" algn="ctr"/>
            <a:endParaRPr lang="pt-BR" sz="2400" b="1" dirty="0">
              <a:solidFill>
                <a:srgbClr val="002060"/>
              </a:solidFill>
            </a:endParaRPr>
          </a:p>
        </p:txBody>
      </p:sp>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lvl="0" algn="ctr"/>
            <a:r>
              <a:rPr lang="pt-BR" sz="4000" b="1" dirty="0">
                <a:solidFill>
                  <a:srgbClr val="002060"/>
                </a:solidFill>
              </a:rPr>
              <a:t>DEMO</a:t>
            </a:r>
          </a:p>
        </p:txBody>
      </p:sp>
      <p:sp>
        <p:nvSpPr>
          <p:cNvPr id="2" name="Espaço Reservado para Número de Slide 1">
            <a:extLst>
              <a:ext uri="{FF2B5EF4-FFF2-40B4-BE49-F238E27FC236}">
                <a16:creationId xmlns:a16="http://schemas.microsoft.com/office/drawing/2014/main" id="{9EF3F1EC-44B3-4BF2-8390-7BF4646C1D66}"/>
              </a:ext>
            </a:extLst>
          </p:cNvPr>
          <p:cNvSpPr>
            <a:spLocks noGrp="1"/>
          </p:cNvSpPr>
          <p:nvPr>
            <p:ph type="sldNum" sz="quarter" idx="4"/>
          </p:nvPr>
        </p:nvSpPr>
        <p:spPr/>
        <p:txBody>
          <a:bodyPr/>
          <a:lstStyle/>
          <a:p>
            <a:fld id="{A76F54FF-76C4-4040-9315-59D5D23324F5}" type="slidenum">
              <a:rPr lang="pt-BR" smtClean="0"/>
              <a:pPr/>
              <a:t>32</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 SQL Server 2016</a:t>
            </a:r>
          </a:p>
        </p:txBody>
      </p:sp>
      <p:pic>
        <p:nvPicPr>
          <p:cNvPr id="7" name="Imagem 6"/>
          <p:cNvPicPr>
            <a:picLocks noChangeAspect="1"/>
          </p:cNvPicPr>
          <p:nvPr/>
        </p:nvPicPr>
        <p:blipFill>
          <a:blip r:embed="rId2" cstate="print"/>
          <a:stretch>
            <a:fillRect/>
          </a:stretch>
        </p:blipFill>
        <p:spPr>
          <a:xfrm>
            <a:off x="947738" y="1785938"/>
            <a:ext cx="10296525" cy="3286125"/>
          </a:xfrm>
          <a:prstGeom prst="rect">
            <a:avLst/>
          </a:prstGeom>
        </p:spPr>
      </p:pic>
      <p:sp>
        <p:nvSpPr>
          <p:cNvPr id="2" name="Espaço Reservado para Número de Slide 1">
            <a:extLst>
              <a:ext uri="{FF2B5EF4-FFF2-40B4-BE49-F238E27FC236}">
                <a16:creationId xmlns:a16="http://schemas.microsoft.com/office/drawing/2014/main" id="{28683E67-1C44-4B54-B87D-27B3AFBBC652}"/>
              </a:ext>
            </a:extLst>
          </p:cNvPr>
          <p:cNvSpPr>
            <a:spLocks noGrp="1"/>
          </p:cNvSpPr>
          <p:nvPr>
            <p:ph type="sldNum" sz="quarter" idx="4"/>
          </p:nvPr>
        </p:nvSpPr>
        <p:spPr/>
        <p:txBody>
          <a:bodyPr/>
          <a:lstStyle/>
          <a:p>
            <a:fld id="{A76F54FF-76C4-4040-9315-59D5D23324F5}" type="slidenum">
              <a:rPr lang="pt-BR" smtClean="0"/>
              <a:pPr/>
              <a:t>33</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 SQL Server 2016 </a:t>
            </a:r>
          </a:p>
        </p:txBody>
      </p:sp>
      <p:pic>
        <p:nvPicPr>
          <p:cNvPr id="2" name="Imagem 1"/>
          <p:cNvPicPr>
            <a:picLocks noChangeAspect="1"/>
          </p:cNvPicPr>
          <p:nvPr/>
        </p:nvPicPr>
        <p:blipFill>
          <a:blip r:embed="rId3"/>
          <a:stretch>
            <a:fillRect/>
          </a:stretch>
        </p:blipFill>
        <p:spPr>
          <a:xfrm>
            <a:off x="2604977" y="1382093"/>
            <a:ext cx="6951471" cy="5220186"/>
          </a:xfrm>
          <a:prstGeom prst="rect">
            <a:avLst/>
          </a:prstGeom>
        </p:spPr>
      </p:pic>
      <p:sp>
        <p:nvSpPr>
          <p:cNvPr id="3" name="Espaço Reservado para Número de Slide 2">
            <a:extLst>
              <a:ext uri="{FF2B5EF4-FFF2-40B4-BE49-F238E27FC236}">
                <a16:creationId xmlns:a16="http://schemas.microsoft.com/office/drawing/2014/main" id="{E980157B-C773-42CA-BD4F-769C2AEDC2D9}"/>
              </a:ext>
            </a:extLst>
          </p:cNvPr>
          <p:cNvSpPr>
            <a:spLocks noGrp="1"/>
          </p:cNvSpPr>
          <p:nvPr>
            <p:ph type="sldNum" sz="quarter" idx="4"/>
          </p:nvPr>
        </p:nvSpPr>
        <p:spPr/>
        <p:txBody>
          <a:bodyPr/>
          <a:lstStyle/>
          <a:p>
            <a:fld id="{A76F54FF-76C4-4040-9315-59D5D23324F5}" type="slidenum">
              <a:rPr lang="pt-BR" smtClean="0"/>
              <a:pPr/>
              <a:t>34</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 SQL Server 2016 </a:t>
            </a:r>
          </a:p>
        </p:txBody>
      </p:sp>
      <p:pic>
        <p:nvPicPr>
          <p:cNvPr id="2" name="Imagem 1"/>
          <p:cNvPicPr>
            <a:picLocks noChangeAspect="1"/>
          </p:cNvPicPr>
          <p:nvPr/>
        </p:nvPicPr>
        <p:blipFill>
          <a:blip r:embed="rId3"/>
          <a:stretch>
            <a:fillRect/>
          </a:stretch>
        </p:blipFill>
        <p:spPr>
          <a:xfrm>
            <a:off x="2327998" y="1390518"/>
            <a:ext cx="7262570" cy="5467482"/>
          </a:xfrm>
          <a:prstGeom prst="rect">
            <a:avLst/>
          </a:prstGeom>
        </p:spPr>
      </p:pic>
      <p:sp>
        <p:nvSpPr>
          <p:cNvPr id="3" name="Espaço Reservado para Número de Slide 2">
            <a:extLst>
              <a:ext uri="{FF2B5EF4-FFF2-40B4-BE49-F238E27FC236}">
                <a16:creationId xmlns:a16="http://schemas.microsoft.com/office/drawing/2014/main" id="{4D3F3A41-3A36-479E-82FC-149740A86BD1}"/>
              </a:ext>
            </a:extLst>
          </p:cNvPr>
          <p:cNvSpPr>
            <a:spLocks noGrp="1"/>
          </p:cNvSpPr>
          <p:nvPr>
            <p:ph type="sldNum" sz="quarter" idx="4"/>
          </p:nvPr>
        </p:nvSpPr>
        <p:spPr/>
        <p:txBody>
          <a:bodyPr/>
          <a:lstStyle/>
          <a:p>
            <a:fld id="{A76F54FF-76C4-4040-9315-59D5D23324F5}" type="slidenum">
              <a:rPr lang="pt-BR" smtClean="0"/>
              <a:pPr/>
              <a:t>35</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 SQL Server 2016 </a:t>
            </a:r>
          </a:p>
        </p:txBody>
      </p:sp>
      <p:pic>
        <p:nvPicPr>
          <p:cNvPr id="2" name="Imagem 1"/>
          <p:cNvPicPr>
            <a:picLocks noChangeAspect="1"/>
          </p:cNvPicPr>
          <p:nvPr/>
        </p:nvPicPr>
        <p:blipFill>
          <a:blip r:embed="rId3"/>
          <a:stretch>
            <a:fillRect/>
          </a:stretch>
        </p:blipFill>
        <p:spPr>
          <a:xfrm>
            <a:off x="2369501" y="1304013"/>
            <a:ext cx="7391187" cy="5524376"/>
          </a:xfrm>
          <a:prstGeom prst="rect">
            <a:avLst/>
          </a:prstGeom>
        </p:spPr>
      </p:pic>
      <p:sp>
        <p:nvSpPr>
          <p:cNvPr id="3" name="Espaço Reservado para Número de Slide 2">
            <a:extLst>
              <a:ext uri="{FF2B5EF4-FFF2-40B4-BE49-F238E27FC236}">
                <a16:creationId xmlns:a16="http://schemas.microsoft.com/office/drawing/2014/main" id="{BB61EC85-6A34-43FA-AFAD-527C6E80E322}"/>
              </a:ext>
            </a:extLst>
          </p:cNvPr>
          <p:cNvSpPr>
            <a:spLocks noGrp="1"/>
          </p:cNvSpPr>
          <p:nvPr>
            <p:ph type="sldNum" sz="quarter" idx="4"/>
          </p:nvPr>
        </p:nvSpPr>
        <p:spPr/>
        <p:txBody>
          <a:bodyPr/>
          <a:lstStyle/>
          <a:p>
            <a:fld id="{A76F54FF-76C4-4040-9315-59D5D23324F5}" type="slidenum">
              <a:rPr lang="pt-BR" smtClean="0"/>
              <a:pPr/>
              <a:t>36</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 SQL Server 2016 </a:t>
            </a:r>
          </a:p>
        </p:txBody>
      </p:sp>
      <p:pic>
        <p:nvPicPr>
          <p:cNvPr id="2" name="Imagem 1"/>
          <p:cNvPicPr>
            <a:picLocks noChangeAspect="1"/>
          </p:cNvPicPr>
          <p:nvPr/>
        </p:nvPicPr>
        <p:blipFill>
          <a:blip r:embed="rId3"/>
          <a:stretch>
            <a:fillRect/>
          </a:stretch>
        </p:blipFill>
        <p:spPr>
          <a:xfrm>
            <a:off x="2470963" y="1304012"/>
            <a:ext cx="7406683" cy="5561973"/>
          </a:xfrm>
          <a:prstGeom prst="rect">
            <a:avLst/>
          </a:prstGeom>
        </p:spPr>
      </p:pic>
      <p:sp>
        <p:nvSpPr>
          <p:cNvPr id="3" name="Espaço Reservado para Número de Slide 2">
            <a:extLst>
              <a:ext uri="{FF2B5EF4-FFF2-40B4-BE49-F238E27FC236}">
                <a16:creationId xmlns:a16="http://schemas.microsoft.com/office/drawing/2014/main" id="{407BE725-8B85-4EC3-8A44-125FB94B83BC}"/>
              </a:ext>
            </a:extLst>
          </p:cNvPr>
          <p:cNvSpPr>
            <a:spLocks noGrp="1"/>
          </p:cNvSpPr>
          <p:nvPr>
            <p:ph type="sldNum" sz="quarter" idx="4"/>
          </p:nvPr>
        </p:nvSpPr>
        <p:spPr/>
        <p:txBody>
          <a:bodyPr/>
          <a:lstStyle/>
          <a:p>
            <a:fld id="{A76F54FF-76C4-4040-9315-59D5D23324F5}" type="slidenum">
              <a:rPr lang="pt-BR" smtClean="0"/>
              <a:pPr/>
              <a:t>37</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 SQL Server 2016 </a:t>
            </a:r>
          </a:p>
        </p:txBody>
      </p:sp>
      <p:pic>
        <p:nvPicPr>
          <p:cNvPr id="2" name="Imagem 1"/>
          <p:cNvPicPr>
            <a:picLocks noChangeAspect="1"/>
          </p:cNvPicPr>
          <p:nvPr/>
        </p:nvPicPr>
        <p:blipFill>
          <a:blip r:embed="rId3"/>
          <a:stretch>
            <a:fillRect/>
          </a:stretch>
        </p:blipFill>
        <p:spPr>
          <a:xfrm>
            <a:off x="2617335" y="1304013"/>
            <a:ext cx="7258012" cy="5479559"/>
          </a:xfrm>
          <a:prstGeom prst="rect">
            <a:avLst/>
          </a:prstGeom>
        </p:spPr>
      </p:pic>
      <p:sp>
        <p:nvSpPr>
          <p:cNvPr id="3" name="Espaço Reservado para Número de Slide 2">
            <a:extLst>
              <a:ext uri="{FF2B5EF4-FFF2-40B4-BE49-F238E27FC236}">
                <a16:creationId xmlns:a16="http://schemas.microsoft.com/office/drawing/2014/main" id="{97E3CCC7-AAD9-4759-B217-9A171914C788}"/>
              </a:ext>
            </a:extLst>
          </p:cNvPr>
          <p:cNvSpPr>
            <a:spLocks noGrp="1"/>
          </p:cNvSpPr>
          <p:nvPr>
            <p:ph type="sldNum" sz="quarter" idx="4"/>
          </p:nvPr>
        </p:nvSpPr>
        <p:spPr/>
        <p:txBody>
          <a:bodyPr/>
          <a:lstStyle/>
          <a:p>
            <a:fld id="{A76F54FF-76C4-4040-9315-59D5D23324F5}" type="slidenum">
              <a:rPr lang="pt-BR" smtClean="0"/>
              <a:pPr/>
              <a:t>38</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 SQL Server 2016</a:t>
            </a:r>
          </a:p>
        </p:txBody>
      </p:sp>
      <p:pic>
        <p:nvPicPr>
          <p:cNvPr id="3" name="Imagem 2"/>
          <p:cNvPicPr>
            <a:picLocks noChangeAspect="1"/>
          </p:cNvPicPr>
          <p:nvPr/>
        </p:nvPicPr>
        <p:blipFill>
          <a:blip r:embed="rId3"/>
          <a:stretch>
            <a:fillRect/>
          </a:stretch>
        </p:blipFill>
        <p:spPr>
          <a:xfrm>
            <a:off x="2389238" y="1304012"/>
            <a:ext cx="7498230" cy="5553987"/>
          </a:xfrm>
          <a:prstGeom prst="rect">
            <a:avLst/>
          </a:prstGeom>
        </p:spPr>
      </p:pic>
      <p:sp>
        <p:nvSpPr>
          <p:cNvPr id="2" name="Espaço Reservado para Número de Slide 1">
            <a:extLst>
              <a:ext uri="{FF2B5EF4-FFF2-40B4-BE49-F238E27FC236}">
                <a16:creationId xmlns:a16="http://schemas.microsoft.com/office/drawing/2014/main" id="{92A67371-F8D9-421E-89B4-D23568675D60}"/>
              </a:ext>
            </a:extLst>
          </p:cNvPr>
          <p:cNvSpPr>
            <a:spLocks noGrp="1"/>
          </p:cNvSpPr>
          <p:nvPr>
            <p:ph type="sldNum" sz="quarter" idx="4"/>
          </p:nvPr>
        </p:nvSpPr>
        <p:spPr/>
        <p:txBody>
          <a:bodyPr/>
          <a:lstStyle/>
          <a:p>
            <a:fld id="{A76F54FF-76C4-4040-9315-59D5D23324F5}" type="slidenum">
              <a:rPr lang="pt-BR" smtClean="0"/>
              <a:pPr/>
              <a:t>39</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flaviogomes.grandepremio.uol.com.br/wp-content/uploads/2009/11/garagem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9023" y="2703006"/>
            <a:ext cx="3889387" cy="264249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7"/>
          <p:cNvSpPr txBox="1">
            <a:spLocks/>
          </p:cNvSpPr>
          <p:nvPr/>
        </p:nvSpPr>
        <p:spPr>
          <a:xfrm>
            <a:off x="566474" y="303230"/>
            <a:ext cx="8229600" cy="11430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292A76"/>
                </a:solidFill>
                <a:latin typeface="+mn-lt"/>
                <a:ea typeface="+mn-ea"/>
                <a:cs typeface="+mn-cs"/>
              </a:rPr>
              <a:t>Como é minha vida hoje?</a:t>
            </a:r>
          </a:p>
        </p:txBody>
      </p:sp>
      <p:pic>
        <p:nvPicPr>
          <p:cNvPr id="7" name="Imagem 6"/>
          <p:cNvPicPr>
            <a:picLocks noChangeAspect="1"/>
          </p:cNvPicPr>
          <p:nvPr/>
        </p:nvPicPr>
        <p:blipFill>
          <a:blip r:embed="rId4" cstate="print"/>
          <a:stretch>
            <a:fillRect/>
          </a:stretch>
        </p:blipFill>
        <p:spPr>
          <a:xfrm>
            <a:off x="0" y="1317287"/>
            <a:ext cx="3963745" cy="5284992"/>
          </a:xfrm>
          <a:prstGeom prst="rect">
            <a:avLst/>
          </a:prstGeom>
        </p:spPr>
      </p:pic>
      <p:pic>
        <p:nvPicPr>
          <p:cNvPr id="10" name="Imagem 9"/>
          <p:cNvPicPr>
            <a:picLocks noChangeAspect="1"/>
          </p:cNvPicPr>
          <p:nvPr/>
        </p:nvPicPr>
        <p:blipFill>
          <a:blip r:embed="rId5"/>
          <a:stretch>
            <a:fillRect/>
          </a:stretch>
        </p:blipFill>
        <p:spPr>
          <a:xfrm>
            <a:off x="7323688" y="1381758"/>
            <a:ext cx="4868311" cy="5220521"/>
          </a:xfrm>
          <a:prstGeom prst="rect">
            <a:avLst/>
          </a:prstGeom>
        </p:spPr>
      </p:pic>
      <p:sp>
        <p:nvSpPr>
          <p:cNvPr id="2" name="Espaço Reservado para Número de Slide 1">
            <a:extLst>
              <a:ext uri="{FF2B5EF4-FFF2-40B4-BE49-F238E27FC236}">
                <a16:creationId xmlns:a16="http://schemas.microsoft.com/office/drawing/2014/main" id="{8EA516E3-91BA-4E5B-9CCF-B3FA5EA6EC53}"/>
              </a:ext>
            </a:extLst>
          </p:cNvPr>
          <p:cNvSpPr>
            <a:spLocks noGrp="1"/>
          </p:cNvSpPr>
          <p:nvPr>
            <p:ph type="sldNum" sz="quarter" idx="4"/>
          </p:nvPr>
        </p:nvSpPr>
        <p:spPr/>
        <p:txBody>
          <a:bodyPr/>
          <a:lstStyle/>
          <a:p>
            <a:fld id="{A76F54FF-76C4-4040-9315-59D5D23324F5}" type="slidenum">
              <a:rPr lang="pt-BR" smtClean="0"/>
              <a:pPr/>
              <a:t>4</a:t>
            </a:fld>
            <a:r>
              <a:rPr lang="pt-BR"/>
              <a:t> de 88</a:t>
            </a:r>
            <a:endParaRPr lang="pt-BR" dirty="0"/>
          </a:p>
        </p:txBody>
      </p:sp>
    </p:spTree>
    <p:extLst>
      <p:ext uri="{BB962C8B-B14F-4D97-AF65-F5344CB8AC3E}">
        <p14:creationId xmlns:p14="http://schemas.microsoft.com/office/powerpoint/2010/main" val="214615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 SQL Server 2016 </a:t>
            </a:r>
          </a:p>
        </p:txBody>
      </p:sp>
      <p:pic>
        <p:nvPicPr>
          <p:cNvPr id="3" name="Imagem 2"/>
          <p:cNvPicPr>
            <a:picLocks noChangeAspect="1"/>
          </p:cNvPicPr>
          <p:nvPr/>
        </p:nvPicPr>
        <p:blipFill>
          <a:blip r:embed="rId3"/>
          <a:stretch>
            <a:fillRect/>
          </a:stretch>
        </p:blipFill>
        <p:spPr>
          <a:xfrm>
            <a:off x="2225386" y="1304014"/>
            <a:ext cx="7447392" cy="5553987"/>
          </a:xfrm>
          <a:prstGeom prst="rect">
            <a:avLst/>
          </a:prstGeom>
        </p:spPr>
      </p:pic>
      <p:sp>
        <p:nvSpPr>
          <p:cNvPr id="2" name="Espaço Reservado para Número de Slide 1">
            <a:extLst>
              <a:ext uri="{FF2B5EF4-FFF2-40B4-BE49-F238E27FC236}">
                <a16:creationId xmlns:a16="http://schemas.microsoft.com/office/drawing/2014/main" id="{528A6105-AD48-4760-A23D-596B66F67274}"/>
              </a:ext>
            </a:extLst>
          </p:cNvPr>
          <p:cNvSpPr>
            <a:spLocks noGrp="1"/>
          </p:cNvSpPr>
          <p:nvPr>
            <p:ph type="sldNum" sz="quarter" idx="4"/>
          </p:nvPr>
        </p:nvSpPr>
        <p:spPr/>
        <p:txBody>
          <a:bodyPr/>
          <a:lstStyle/>
          <a:p>
            <a:fld id="{A76F54FF-76C4-4040-9315-59D5D23324F5}" type="slidenum">
              <a:rPr lang="pt-BR" smtClean="0"/>
              <a:pPr/>
              <a:t>40</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 SQL Server 2016 </a:t>
            </a:r>
          </a:p>
        </p:txBody>
      </p:sp>
      <p:pic>
        <p:nvPicPr>
          <p:cNvPr id="2" name="Imagem 1"/>
          <p:cNvPicPr>
            <a:picLocks noChangeAspect="1"/>
          </p:cNvPicPr>
          <p:nvPr/>
        </p:nvPicPr>
        <p:blipFill>
          <a:blip r:embed="rId3"/>
          <a:stretch>
            <a:fillRect/>
          </a:stretch>
        </p:blipFill>
        <p:spPr>
          <a:xfrm>
            <a:off x="2389908" y="1304013"/>
            <a:ext cx="7473019" cy="5553987"/>
          </a:xfrm>
          <a:prstGeom prst="rect">
            <a:avLst/>
          </a:prstGeom>
        </p:spPr>
      </p:pic>
      <p:sp>
        <p:nvSpPr>
          <p:cNvPr id="3" name="Espaço Reservado para Número de Slide 2">
            <a:extLst>
              <a:ext uri="{FF2B5EF4-FFF2-40B4-BE49-F238E27FC236}">
                <a16:creationId xmlns:a16="http://schemas.microsoft.com/office/drawing/2014/main" id="{A34C015A-0A45-4CDE-9992-F622EECD4197}"/>
              </a:ext>
            </a:extLst>
          </p:cNvPr>
          <p:cNvSpPr>
            <a:spLocks noGrp="1"/>
          </p:cNvSpPr>
          <p:nvPr>
            <p:ph type="sldNum" sz="quarter" idx="4"/>
          </p:nvPr>
        </p:nvSpPr>
        <p:spPr/>
        <p:txBody>
          <a:bodyPr/>
          <a:lstStyle/>
          <a:p>
            <a:fld id="{A76F54FF-76C4-4040-9315-59D5D23324F5}" type="slidenum">
              <a:rPr lang="pt-BR" smtClean="0"/>
              <a:pPr/>
              <a:t>41</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 SQL Server 2016</a:t>
            </a:r>
          </a:p>
        </p:txBody>
      </p:sp>
      <p:pic>
        <p:nvPicPr>
          <p:cNvPr id="6" name="Imagem 5"/>
          <p:cNvPicPr>
            <a:picLocks noChangeAspect="1"/>
          </p:cNvPicPr>
          <p:nvPr/>
        </p:nvPicPr>
        <p:blipFill>
          <a:blip r:embed="rId3"/>
          <a:stretch>
            <a:fillRect/>
          </a:stretch>
        </p:blipFill>
        <p:spPr>
          <a:xfrm>
            <a:off x="2597013" y="1304014"/>
            <a:ext cx="7379861" cy="5553987"/>
          </a:xfrm>
          <a:prstGeom prst="rect">
            <a:avLst/>
          </a:prstGeom>
        </p:spPr>
      </p:pic>
      <p:sp>
        <p:nvSpPr>
          <p:cNvPr id="2" name="Espaço Reservado para Número de Slide 1">
            <a:extLst>
              <a:ext uri="{FF2B5EF4-FFF2-40B4-BE49-F238E27FC236}">
                <a16:creationId xmlns:a16="http://schemas.microsoft.com/office/drawing/2014/main" id="{4C0ED738-8B22-45C2-8F99-A4E5DA69C3BF}"/>
              </a:ext>
            </a:extLst>
          </p:cNvPr>
          <p:cNvSpPr>
            <a:spLocks noGrp="1"/>
          </p:cNvSpPr>
          <p:nvPr>
            <p:ph type="sldNum" sz="quarter" idx="4"/>
          </p:nvPr>
        </p:nvSpPr>
        <p:spPr/>
        <p:txBody>
          <a:bodyPr/>
          <a:lstStyle/>
          <a:p>
            <a:fld id="{A76F54FF-76C4-4040-9315-59D5D23324F5}" type="slidenum">
              <a:rPr lang="pt-BR" smtClean="0"/>
              <a:pPr/>
              <a:t>42</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 SQL Server 2016 </a:t>
            </a:r>
          </a:p>
        </p:txBody>
      </p:sp>
      <p:pic>
        <p:nvPicPr>
          <p:cNvPr id="2" name="Imagem 1"/>
          <p:cNvPicPr>
            <a:picLocks noChangeAspect="1"/>
          </p:cNvPicPr>
          <p:nvPr/>
        </p:nvPicPr>
        <p:blipFill>
          <a:blip r:embed="rId3"/>
          <a:stretch>
            <a:fillRect/>
          </a:stretch>
        </p:blipFill>
        <p:spPr>
          <a:xfrm>
            <a:off x="2576945" y="1296702"/>
            <a:ext cx="7389479" cy="5561298"/>
          </a:xfrm>
          <a:prstGeom prst="rect">
            <a:avLst/>
          </a:prstGeom>
        </p:spPr>
      </p:pic>
      <p:sp>
        <p:nvSpPr>
          <p:cNvPr id="3" name="Espaço Reservado para Número de Slide 2">
            <a:extLst>
              <a:ext uri="{FF2B5EF4-FFF2-40B4-BE49-F238E27FC236}">
                <a16:creationId xmlns:a16="http://schemas.microsoft.com/office/drawing/2014/main" id="{25702618-2E4C-4F5C-BCB1-156333C1C6CE}"/>
              </a:ext>
            </a:extLst>
          </p:cNvPr>
          <p:cNvSpPr>
            <a:spLocks noGrp="1"/>
          </p:cNvSpPr>
          <p:nvPr>
            <p:ph type="sldNum" sz="quarter" idx="4"/>
          </p:nvPr>
        </p:nvSpPr>
        <p:spPr/>
        <p:txBody>
          <a:bodyPr/>
          <a:lstStyle/>
          <a:p>
            <a:fld id="{A76F54FF-76C4-4040-9315-59D5D23324F5}" type="slidenum">
              <a:rPr lang="pt-BR" smtClean="0"/>
              <a:pPr/>
              <a:t>43</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 SQL Server 2016</a:t>
            </a:r>
          </a:p>
        </p:txBody>
      </p:sp>
      <p:pic>
        <p:nvPicPr>
          <p:cNvPr id="3" name="Imagem 2"/>
          <p:cNvPicPr>
            <a:picLocks noChangeAspect="1"/>
          </p:cNvPicPr>
          <p:nvPr/>
        </p:nvPicPr>
        <p:blipFill>
          <a:blip r:embed="rId3"/>
          <a:stretch>
            <a:fillRect/>
          </a:stretch>
        </p:blipFill>
        <p:spPr>
          <a:xfrm>
            <a:off x="2365923" y="1304013"/>
            <a:ext cx="7380750" cy="5540770"/>
          </a:xfrm>
          <a:prstGeom prst="rect">
            <a:avLst/>
          </a:prstGeom>
        </p:spPr>
      </p:pic>
      <p:sp>
        <p:nvSpPr>
          <p:cNvPr id="2" name="Espaço Reservado para Número de Slide 1">
            <a:extLst>
              <a:ext uri="{FF2B5EF4-FFF2-40B4-BE49-F238E27FC236}">
                <a16:creationId xmlns:a16="http://schemas.microsoft.com/office/drawing/2014/main" id="{BC962E6B-A1FA-44F9-B7BC-F4A54D430668}"/>
              </a:ext>
            </a:extLst>
          </p:cNvPr>
          <p:cNvSpPr>
            <a:spLocks noGrp="1"/>
          </p:cNvSpPr>
          <p:nvPr>
            <p:ph type="sldNum" sz="quarter" idx="4"/>
          </p:nvPr>
        </p:nvSpPr>
        <p:spPr/>
        <p:txBody>
          <a:bodyPr/>
          <a:lstStyle/>
          <a:p>
            <a:fld id="{A76F54FF-76C4-4040-9315-59D5D23324F5}" type="slidenum">
              <a:rPr lang="pt-BR" smtClean="0"/>
              <a:pPr/>
              <a:t>44</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 SQL Server 2016 </a:t>
            </a:r>
          </a:p>
        </p:txBody>
      </p:sp>
      <p:pic>
        <p:nvPicPr>
          <p:cNvPr id="3" name="Imagem 2"/>
          <p:cNvPicPr>
            <a:picLocks noChangeAspect="1"/>
          </p:cNvPicPr>
          <p:nvPr/>
        </p:nvPicPr>
        <p:blipFill>
          <a:blip r:embed="rId2"/>
          <a:stretch>
            <a:fillRect/>
          </a:stretch>
        </p:blipFill>
        <p:spPr>
          <a:xfrm>
            <a:off x="2406314" y="1304013"/>
            <a:ext cx="7400755" cy="5555768"/>
          </a:xfrm>
          <a:prstGeom prst="rect">
            <a:avLst/>
          </a:prstGeom>
        </p:spPr>
      </p:pic>
      <p:sp>
        <p:nvSpPr>
          <p:cNvPr id="2" name="Espaço Reservado para Número de Slide 1">
            <a:extLst>
              <a:ext uri="{FF2B5EF4-FFF2-40B4-BE49-F238E27FC236}">
                <a16:creationId xmlns:a16="http://schemas.microsoft.com/office/drawing/2014/main" id="{22435AFA-DCB0-4BC2-96E9-1DFC51B83594}"/>
              </a:ext>
            </a:extLst>
          </p:cNvPr>
          <p:cNvSpPr>
            <a:spLocks noGrp="1"/>
          </p:cNvSpPr>
          <p:nvPr>
            <p:ph type="sldNum" sz="quarter" idx="4"/>
          </p:nvPr>
        </p:nvSpPr>
        <p:spPr/>
        <p:txBody>
          <a:bodyPr/>
          <a:lstStyle/>
          <a:p>
            <a:fld id="{A76F54FF-76C4-4040-9315-59D5D23324F5}" type="slidenum">
              <a:rPr lang="pt-BR" smtClean="0"/>
              <a:pPr/>
              <a:t>45</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 SQL Server 2016 </a:t>
            </a:r>
          </a:p>
        </p:txBody>
      </p:sp>
      <p:pic>
        <p:nvPicPr>
          <p:cNvPr id="3" name="Imagem 2"/>
          <p:cNvPicPr>
            <a:picLocks noChangeAspect="1"/>
          </p:cNvPicPr>
          <p:nvPr/>
        </p:nvPicPr>
        <p:blipFill>
          <a:blip r:embed="rId3"/>
          <a:stretch>
            <a:fillRect/>
          </a:stretch>
        </p:blipFill>
        <p:spPr>
          <a:xfrm>
            <a:off x="2416697" y="1304013"/>
            <a:ext cx="7654176" cy="5553987"/>
          </a:xfrm>
          <a:prstGeom prst="rect">
            <a:avLst/>
          </a:prstGeom>
        </p:spPr>
      </p:pic>
      <p:sp>
        <p:nvSpPr>
          <p:cNvPr id="2" name="Espaço Reservado para Número de Slide 1">
            <a:extLst>
              <a:ext uri="{FF2B5EF4-FFF2-40B4-BE49-F238E27FC236}">
                <a16:creationId xmlns:a16="http://schemas.microsoft.com/office/drawing/2014/main" id="{6644BC66-AF29-4652-8871-9E1346DE8F20}"/>
              </a:ext>
            </a:extLst>
          </p:cNvPr>
          <p:cNvSpPr>
            <a:spLocks noGrp="1"/>
          </p:cNvSpPr>
          <p:nvPr>
            <p:ph type="sldNum" sz="quarter" idx="4"/>
          </p:nvPr>
        </p:nvSpPr>
        <p:spPr/>
        <p:txBody>
          <a:bodyPr/>
          <a:lstStyle/>
          <a:p>
            <a:fld id="{A76F54FF-76C4-4040-9315-59D5D23324F5}" type="slidenum">
              <a:rPr lang="pt-BR" smtClean="0"/>
              <a:pPr/>
              <a:t>46</a:t>
            </a:fld>
            <a:r>
              <a:rPr lang="pt-BR"/>
              <a:t> de 88</a:t>
            </a:r>
            <a:endParaRPr lang="pt-BR" dirty="0"/>
          </a:p>
        </p:txBody>
      </p:sp>
    </p:spTree>
    <p:extLst>
      <p:ext uri="{BB962C8B-B14F-4D97-AF65-F5344CB8AC3E}">
        <p14:creationId xmlns:p14="http://schemas.microsoft.com/office/powerpoint/2010/main" val="2309650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 SQL Server 2016 </a:t>
            </a:r>
          </a:p>
        </p:txBody>
      </p:sp>
      <p:pic>
        <p:nvPicPr>
          <p:cNvPr id="2" name="Imagem 1"/>
          <p:cNvPicPr>
            <a:picLocks noChangeAspect="1"/>
          </p:cNvPicPr>
          <p:nvPr/>
        </p:nvPicPr>
        <p:blipFill>
          <a:blip r:embed="rId2"/>
          <a:stretch>
            <a:fillRect/>
          </a:stretch>
        </p:blipFill>
        <p:spPr>
          <a:xfrm>
            <a:off x="2412709" y="1304014"/>
            <a:ext cx="7407639" cy="5553987"/>
          </a:xfrm>
          <a:prstGeom prst="rect">
            <a:avLst/>
          </a:prstGeom>
        </p:spPr>
      </p:pic>
      <p:sp>
        <p:nvSpPr>
          <p:cNvPr id="3" name="Espaço Reservado para Número de Slide 2">
            <a:extLst>
              <a:ext uri="{FF2B5EF4-FFF2-40B4-BE49-F238E27FC236}">
                <a16:creationId xmlns:a16="http://schemas.microsoft.com/office/drawing/2014/main" id="{0D52F48F-BFD5-4527-8C4A-3EB04F19A696}"/>
              </a:ext>
            </a:extLst>
          </p:cNvPr>
          <p:cNvSpPr>
            <a:spLocks noGrp="1"/>
          </p:cNvSpPr>
          <p:nvPr>
            <p:ph type="sldNum" sz="quarter" idx="4"/>
          </p:nvPr>
        </p:nvSpPr>
        <p:spPr/>
        <p:txBody>
          <a:bodyPr/>
          <a:lstStyle/>
          <a:p>
            <a:fld id="{A76F54FF-76C4-4040-9315-59D5D23324F5}" type="slidenum">
              <a:rPr lang="pt-BR" smtClean="0"/>
              <a:pPr/>
              <a:t>47</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 SQL Server 2016</a:t>
            </a:r>
          </a:p>
        </p:txBody>
      </p:sp>
      <p:pic>
        <p:nvPicPr>
          <p:cNvPr id="3" name="Imagem 2"/>
          <p:cNvPicPr>
            <a:picLocks noChangeAspect="1"/>
          </p:cNvPicPr>
          <p:nvPr/>
        </p:nvPicPr>
        <p:blipFill>
          <a:blip r:embed="rId3"/>
          <a:stretch>
            <a:fillRect/>
          </a:stretch>
        </p:blipFill>
        <p:spPr>
          <a:xfrm>
            <a:off x="2715071" y="1304014"/>
            <a:ext cx="7377476" cy="5553987"/>
          </a:xfrm>
          <a:prstGeom prst="rect">
            <a:avLst/>
          </a:prstGeom>
        </p:spPr>
      </p:pic>
      <p:sp>
        <p:nvSpPr>
          <p:cNvPr id="2" name="Espaço Reservado para Número de Slide 1">
            <a:extLst>
              <a:ext uri="{FF2B5EF4-FFF2-40B4-BE49-F238E27FC236}">
                <a16:creationId xmlns:a16="http://schemas.microsoft.com/office/drawing/2014/main" id="{AA2A7D31-63E7-4546-80F1-5FDB06EC9874}"/>
              </a:ext>
            </a:extLst>
          </p:cNvPr>
          <p:cNvSpPr>
            <a:spLocks noGrp="1"/>
          </p:cNvSpPr>
          <p:nvPr>
            <p:ph type="sldNum" sz="quarter" idx="4"/>
          </p:nvPr>
        </p:nvSpPr>
        <p:spPr/>
        <p:txBody>
          <a:bodyPr/>
          <a:lstStyle/>
          <a:p>
            <a:fld id="{A76F54FF-76C4-4040-9315-59D5D23324F5}" type="slidenum">
              <a:rPr lang="pt-BR" smtClean="0"/>
              <a:pPr/>
              <a:t>48</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8" name="CaixaDeTexto 7"/>
          <p:cNvSpPr txBox="1"/>
          <p:nvPr/>
        </p:nvSpPr>
        <p:spPr>
          <a:xfrm>
            <a:off x="795130" y="1300786"/>
            <a:ext cx="11267000" cy="3139321"/>
          </a:xfrm>
          <a:prstGeom prst="rect">
            <a:avLst/>
          </a:prstGeom>
          <a:noFill/>
        </p:spPr>
        <p:txBody>
          <a:bodyPr wrap="square" rtlCol="0">
            <a:spAutoFit/>
          </a:bodyPr>
          <a:lstStyle/>
          <a:p>
            <a:pPr lvl="0" algn="ctr"/>
            <a:endParaRPr lang="pt-BR" sz="6600" b="1" dirty="0"/>
          </a:p>
          <a:p>
            <a:pPr lvl="0" algn="ctr"/>
            <a:endParaRPr lang="pt-BR" sz="6600" b="1" dirty="0">
              <a:solidFill>
                <a:srgbClr val="002060"/>
              </a:solidFill>
            </a:endParaRPr>
          </a:p>
          <a:p>
            <a:pPr lvl="0" algn="ctr"/>
            <a:r>
              <a:rPr lang="pt-BR" sz="6600" b="1" dirty="0">
                <a:solidFill>
                  <a:srgbClr val="002060"/>
                </a:solidFill>
              </a:rPr>
              <a:t>SQL Server 2016 Instalado!!!</a:t>
            </a:r>
            <a:endParaRPr lang="pt-BR" sz="2400" b="1" dirty="0">
              <a:solidFill>
                <a:srgbClr val="002060"/>
              </a:solidFill>
            </a:endParaRPr>
          </a:p>
        </p:txBody>
      </p:sp>
      <p:sp>
        <p:nvSpPr>
          <p:cNvPr id="6"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 SQL Server 2016 </a:t>
            </a:r>
          </a:p>
        </p:txBody>
      </p:sp>
      <p:sp>
        <p:nvSpPr>
          <p:cNvPr id="2" name="Espaço Reservado para Número de Slide 1">
            <a:extLst>
              <a:ext uri="{FF2B5EF4-FFF2-40B4-BE49-F238E27FC236}">
                <a16:creationId xmlns:a16="http://schemas.microsoft.com/office/drawing/2014/main" id="{0948E068-04B7-411F-A4E2-0CD7EF6BD265}"/>
              </a:ext>
            </a:extLst>
          </p:cNvPr>
          <p:cNvSpPr>
            <a:spLocks noGrp="1"/>
          </p:cNvSpPr>
          <p:nvPr>
            <p:ph type="sldNum" sz="quarter" idx="4"/>
          </p:nvPr>
        </p:nvSpPr>
        <p:spPr/>
        <p:txBody>
          <a:bodyPr/>
          <a:lstStyle/>
          <a:p>
            <a:fld id="{A76F54FF-76C4-4040-9315-59D5D23324F5}" type="slidenum">
              <a:rPr lang="pt-BR" smtClean="0"/>
              <a:pPr/>
              <a:t>49</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7"/>
          <p:cNvSpPr txBox="1">
            <a:spLocks/>
          </p:cNvSpPr>
          <p:nvPr/>
        </p:nvSpPr>
        <p:spPr>
          <a:xfrm>
            <a:off x="636048" y="452317"/>
            <a:ext cx="8229600" cy="7801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292A76"/>
                </a:solidFill>
                <a:latin typeface="+mn-lt"/>
                <a:ea typeface="+mn-ea"/>
                <a:cs typeface="+mn-cs"/>
              </a:rPr>
              <a:t>#SQN ….      A verdade…</a:t>
            </a:r>
          </a:p>
        </p:txBody>
      </p:sp>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45758"/>
            <a:ext cx="5707411" cy="4216992"/>
          </a:xfrm>
          <a:prstGeom prst="rect">
            <a:avLst/>
          </a:prstGeom>
        </p:spPr>
      </p:pic>
      <p:pic>
        <p:nvPicPr>
          <p:cNvPr id="7" name="Imagem 6"/>
          <p:cNvPicPr>
            <a:picLocks noChangeAspect="1"/>
          </p:cNvPicPr>
          <p:nvPr/>
        </p:nvPicPr>
        <p:blipFill>
          <a:blip r:embed="rId4"/>
          <a:stretch>
            <a:fillRect/>
          </a:stretch>
        </p:blipFill>
        <p:spPr>
          <a:xfrm>
            <a:off x="6575105" y="2545758"/>
            <a:ext cx="5616895" cy="4216992"/>
          </a:xfrm>
          <a:prstGeom prst="rect">
            <a:avLst/>
          </a:prstGeom>
        </p:spPr>
      </p:pic>
      <p:sp>
        <p:nvSpPr>
          <p:cNvPr id="8" name="CaixaDeTexto 7"/>
          <p:cNvSpPr txBox="1"/>
          <p:nvPr/>
        </p:nvSpPr>
        <p:spPr>
          <a:xfrm>
            <a:off x="828522" y="1675538"/>
            <a:ext cx="3737305" cy="553998"/>
          </a:xfrm>
          <a:prstGeom prst="rect">
            <a:avLst/>
          </a:prstGeom>
          <a:noFill/>
        </p:spPr>
        <p:txBody>
          <a:bodyPr wrap="none" rtlCol="0">
            <a:spAutoFit/>
          </a:bodyPr>
          <a:lstStyle/>
          <a:p>
            <a:r>
              <a:rPr lang="pt-BR" sz="3000" dirty="0">
                <a:solidFill>
                  <a:srgbClr val="292A76"/>
                </a:solidFill>
              </a:rPr>
              <a:t>Hora extra bombando!</a:t>
            </a:r>
          </a:p>
        </p:txBody>
      </p:sp>
      <p:sp>
        <p:nvSpPr>
          <p:cNvPr id="9" name="CaixaDeTexto 8"/>
          <p:cNvSpPr txBox="1"/>
          <p:nvPr/>
        </p:nvSpPr>
        <p:spPr>
          <a:xfrm>
            <a:off x="7293975" y="1444706"/>
            <a:ext cx="4346337" cy="1015663"/>
          </a:xfrm>
          <a:prstGeom prst="rect">
            <a:avLst/>
          </a:prstGeom>
          <a:noFill/>
        </p:spPr>
        <p:txBody>
          <a:bodyPr wrap="square" rtlCol="0">
            <a:spAutoFit/>
          </a:bodyPr>
          <a:lstStyle/>
          <a:p>
            <a:pPr algn="ctr"/>
            <a:r>
              <a:rPr lang="pt-BR" sz="3000" dirty="0">
                <a:solidFill>
                  <a:srgbClr val="292A76"/>
                </a:solidFill>
              </a:rPr>
              <a:t>Quando não está fazendo hora extra, estudando!</a:t>
            </a:r>
          </a:p>
        </p:txBody>
      </p:sp>
      <p:sp>
        <p:nvSpPr>
          <p:cNvPr id="2" name="Espaço Reservado para Número de Slide 1">
            <a:extLst>
              <a:ext uri="{FF2B5EF4-FFF2-40B4-BE49-F238E27FC236}">
                <a16:creationId xmlns:a16="http://schemas.microsoft.com/office/drawing/2014/main" id="{2A2C37D1-DF42-4127-8333-8F45BEBC830B}"/>
              </a:ext>
            </a:extLst>
          </p:cNvPr>
          <p:cNvSpPr>
            <a:spLocks noGrp="1"/>
          </p:cNvSpPr>
          <p:nvPr>
            <p:ph type="sldNum" sz="quarter" idx="4"/>
          </p:nvPr>
        </p:nvSpPr>
        <p:spPr/>
        <p:txBody>
          <a:bodyPr/>
          <a:lstStyle/>
          <a:p>
            <a:fld id="{A76F54FF-76C4-4040-9315-59D5D23324F5}" type="slidenum">
              <a:rPr lang="pt-BR" smtClean="0"/>
              <a:pPr/>
              <a:t>5</a:t>
            </a:fld>
            <a:r>
              <a:rPr lang="pt-BR"/>
              <a:t> de 88</a:t>
            </a:r>
            <a:endParaRPr lang="pt-BR" dirty="0"/>
          </a:p>
        </p:txBody>
      </p:sp>
    </p:spTree>
    <p:extLst>
      <p:ext uri="{BB962C8B-B14F-4D97-AF65-F5344CB8AC3E}">
        <p14:creationId xmlns:p14="http://schemas.microsoft.com/office/powerpoint/2010/main" val="364554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algn="ctr"/>
            <a:r>
              <a:rPr lang="pt-BR" sz="4000" b="1" dirty="0">
                <a:solidFill>
                  <a:srgbClr val="002060"/>
                </a:solidFill>
              </a:rPr>
              <a:t>Passo a Passo para Adicionar um Recurso ao SQL Server </a:t>
            </a:r>
          </a:p>
        </p:txBody>
      </p:sp>
      <p:pic>
        <p:nvPicPr>
          <p:cNvPr id="8" name="Imagem 7"/>
          <p:cNvPicPr>
            <a:picLocks noChangeAspect="1"/>
          </p:cNvPicPr>
          <p:nvPr/>
        </p:nvPicPr>
        <p:blipFill>
          <a:blip r:embed="rId2" cstate="print"/>
          <a:stretch>
            <a:fillRect/>
          </a:stretch>
        </p:blipFill>
        <p:spPr>
          <a:xfrm>
            <a:off x="939786" y="2072184"/>
            <a:ext cx="10296525" cy="3286125"/>
          </a:xfrm>
          <a:prstGeom prst="rect">
            <a:avLst/>
          </a:prstGeom>
        </p:spPr>
      </p:pic>
      <p:sp>
        <p:nvSpPr>
          <p:cNvPr id="2" name="Espaço Reservado para Número de Slide 1">
            <a:extLst>
              <a:ext uri="{FF2B5EF4-FFF2-40B4-BE49-F238E27FC236}">
                <a16:creationId xmlns:a16="http://schemas.microsoft.com/office/drawing/2014/main" id="{2A1B9230-CBB3-4B5D-9350-27016E41472A}"/>
              </a:ext>
            </a:extLst>
          </p:cNvPr>
          <p:cNvSpPr>
            <a:spLocks noGrp="1"/>
          </p:cNvSpPr>
          <p:nvPr>
            <p:ph type="sldNum" sz="quarter" idx="4"/>
          </p:nvPr>
        </p:nvSpPr>
        <p:spPr/>
        <p:txBody>
          <a:bodyPr/>
          <a:lstStyle/>
          <a:p>
            <a:fld id="{A76F54FF-76C4-4040-9315-59D5D23324F5}" type="slidenum">
              <a:rPr lang="pt-BR" smtClean="0"/>
              <a:pPr/>
              <a:t>50</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algn="ctr"/>
            <a:r>
              <a:rPr lang="pt-BR" sz="4000" b="1" dirty="0">
                <a:solidFill>
                  <a:srgbClr val="002060"/>
                </a:solidFill>
              </a:rPr>
              <a:t>Passo a Passo para Adicionar um Recurso ao SQL Server </a:t>
            </a:r>
          </a:p>
        </p:txBody>
      </p:sp>
      <p:pic>
        <p:nvPicPr>
          <p:cNvPr id="7" name="Imagem 6"/>
          <p:cNvPicPr preferRelativeResize="0">
            <a:picLocks/>
          </p:cNvPicPr>
          <p:nvPr/>
        </p:nvPicPr>
        <p:blipFill>
          <a:blip r:embed="rId2" cstate="print"/>
          <a:stretch>
            <a:fillRect/>
          </a:stretch>
        </p:blipFill>
        <p:spPr>
          <a:xfrm>
            <a:off x="2676000" y="1431237"/>
            <a:ext cx="6840000" cy="5040000"/>
          </a:xfrm>
          <a:prstGeom prst="rect">
            <a:avLst/>
          </a:prstGeom>
        </p:spPr>
      </p:pic>
      <p:sp>
        <p:nvSpPr>
          <p:cNvPr id="2" name="Espaço Reservado para Número de Slide 1">
            <a:extLst>
              <a:ext uri="{FF2B5EF4-FFF2-40B4-BE49-F238E27FC236}">
                <a16:creationId xmlns:a16="http://schemas.microsoft.com/office/drawing/2014/main" id="{E8FA337F-1BD4-43B0-AA83-F969BE440CFF}"/>
              </a:ext>
            </a:extLst>
          </p:cNvPr>
          <p:cNvSpPr>
            <a:spLocks noGrp="1"/>
          </p:cNvSpPr>
          <p:nvPr>
            <p:ph type="sldNum" sz="quarter" idx="4"/>
          </p:nvPr>
        </p:nvSpPr>
        <p:spPr/>
        <p:txBody>
          <a:bodyPr/>
          <a:lstStyle/>
          <a:p>
            <a:fld id="{A76F54FF-76C4-4040-9315-59D5D23324F5}" type="slidenum">
              <a:rPr lang="pt-BR" smtClean="0"/>
              <a:pPr/>
              <a:t>51</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algn="ctr"/>
            <a:r>
              <a:rPr lang="pt-BR" sz="4000" b="1" dirty="0">
                <a:solidFill>
                  <a:srgbClr val="002060"/>
                </a:solidFill>
              </a:rPr>
              <a:t>Passo a Passo para Adicionar um Recurso ao SQL Server </a:t>
            </a:r>
          </a:p>
        </p:txBody>
      </p:sp>
      <p:pic>
        <p:nvPicPr>
          <p:cNvPr id="6" name="Imagem 5"/>
          <p:cNvPicPr preferRelativeResize="0">
            <a:picLocks/>
          </p:cNvPicPr>
          <p:nvPr/>
        </p:nvPicPr>
        <p:blipFill>
          <a:blip r:embed="rId2" cstate="print"/>
          <a:stretch>
            <a:fillRect/>
          </a:stretch>
        </p:blipFill>
        <p:spPr>
          <a:xfrm>
            <a:off x="2676000" y="1431235"/>
            <a:ext cx="6840000" cy="5040000"/>
          </a:xfrm>
          <a:prstGeom prst="rect">
            <a:avLst/>
          </a:prstGeom>
        </p:spPr>
      </p:pic>
      <p:sp>
        <p:nvSpPr>
          <p:cNvPr id="2" name="Espaço Reservado para Número de Slide 1">
            <a:extLst>
              <a:ext uri="{FF2B5EF4-FFF2-40B4-BE49-F238E27FC236}">
                <a16:creationId xmlns:a16="http://schemas.microsoft.com/office/drawing/2014/main" id="{30762F20-38ED-4CDF-8602-369E560E02D9}"/>
              </a:ext>
            </a:extLst>
          </p:cNvPr>
          <p:cNvSpPr>
            <a:spLocks noGrp="1"/>
          </p:cNvSpPr>
          <p:nvPr>
            <p:ph type="sldNum" sz="quarter" idx="4"/>
          </p:nvPr>
        </p:nvSpPr>
        <p:spPr/>
        <p:txBody>
          <a:bodyPr/>
          <a:lstStyle/>
          <a:p>
            <a:fld id="{A76F54FF-76C4-4040-9315-59D5D23324F5}" type="slidenum">
              <a:rPr lang="pt-BR" smtClean="0"/>
              <a:pPr/>
              <a:t>52</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algn="ctr"/>
            <a:r>
              <a:rPr lang="pt-BR" sz="4000" b="1" dirty="0">
                <a:solidFill>
                  <a:srgbClr val="002060"/>
                </a:solidFill>
              </a:rPr>
              <a:t>Passo a Passo para Adicionar um Recurso ao SQL Server </a:t>
            </a:r>
          </a:p>
        </p:txBody>
      </p:sp>
      <p:pic>
        <p:nvPicPr>
          <p:cNvPr id="7" name="Imagem 6"/>
          <p:cNvPicPr preferRelativeResize="0">
            <a:picLocks/>
          </p:cNvPicPr>
          <p:nvPr/>
        </p:nvPicPr>
        <p:blipFill>
          <a:blip r:embed="rId2" cstate="print"/>
          <a:stretch>
            <a:fillRect/>
          </a:stretch>
        </p:blipFill>
        <p:spPr>
          <a:xfrm>
            <a:off x="2676000" y="1431236"/>
            <a:ext cx="6840000" cy="5040000"/>
          </a:xfrm>
          <a:prstGeom prst="rect">
            <a:avLst/>
          </a:prstGeom>
        </p:spPr>
      </p:pic>
      <p:sp>
        <p:nvSpPr>
          <p:cNvPr id="2" name="Espaço Reservado para Número de Slide 1">
            <a:extLst>
              <a:ext uri="{FF2B5EF4-FFF2-40B4-BE49-F238E27FC236}">
                <a16:creationId xmlns:a16="http://schemas.microsoft.com/office/drawing/2014/main" id="{E3CDBF11-5100-4BF1-9EDB-9C40B3E9C3FD}"/>
              </a:ext>
            </a:extLst>
          </p:cNvPr>
          <p:cNvSpPr>
            <a:spLocks noGrp="1"/>
          </p:cNvSpPr>
          <p:nvPr>
            <p:ph type="sldNum" sz="quarter" idx="4"/>
          </p:nvPr>
        </p:nvSpPr>
        <p:spPr/>
        <p:txBody>
          <a:bodyPr/>
          <a:lstStyle/>
          <a:p>
            <a:fld id="{A76F54FF-76C4-4040-9315-59D5D23324F5}" type="slidenum">
              <a:rPr lang="pt-BR" smtClean="0"/>
              <a:pPr/>
              <a:t>53</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8" name="CaixaDeTexto 7"/>
          <p:cNvSpPr txBox="1"/>
          <p:nvPr/>
        </p:nvSpPr>
        <p:spPr>
          <a:xfrm>
            <a:off x="795130" y="1300786"/>
            <a:ext cx="11267000" cy="3139321"/>
          </a:xfrm>
          <a:prstGeom prst="rect">
            <a:avLst/>
          </a:prstGeom>
          <a:noFill/>
        </p:spPr>
        <p:txBody>
          <a:bodyPr wrap="square" rtlCol="0">
            <a:spAutoFit/>
          </a:bodyPr>
          <a:lstStyle/>
          <a:p>
            <a:pPr lvl="0" algn="ctr"/>
            <a:endParaRPr lang="pt-BR" sz="6600" b="1" dirty="0"/>
          </a:p>
          <a:p>
            <a:pPr lvl="0" algn="ctr"/>
            <a:endParaRPr lang="pt-BR" sz="6600" b="1" dirty="0">
              <a:solidFill>
                <a:srgbClr val="002060"/>
              </a:solidFill>
            </a:endParaRPr>
          </a:p>
          <a:p>
            <a:pPr lvl="0" algn="ctr"/>
            <a:r>
              <a:rPr lang="pt-BR" sz="6600" b="1" dirty="0">
                <a:solidFill>
                  <a:srgbClr val="002060"/>
                </a:solidFill>
              </a:rPr>
              <a:t>SQL Server 2014 Atualizado</a:t>
            </a:r>
            <a:endParaRPr lang="pt-BR" sz="2400" b="1" dirty="0">
              <a:solidFill>
                <a:srgbClr val="002060"/>
              </a:solidFill>
            </a:endParaRPr>
          </a:p>
        </p:txBody>
      </p:sp>
      <p:sp>
        <p:nvSpPr>
          <p:cNvPr id="6"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algn="ctr"/>
            <a:r>
              <a:rPr lang="pt-BR" sz="4000" b="1" dirty="0">
                <a:solidFill>
                  <a:srgbClr val="002060"/>
                </a:solidFill>
              </a:rPr>
              <a:t>Passo a Passo para Adicionar um Recurso ao SQL Server </a:t>
            </a:r>
          </a:p>
        </p:txBody>
      </p:sp>
      <p:sp>
        <p:nvSpPr>
          <p:cNvPr id="2" name="Espaço Reservado para Número de Slide 1">
            <a:extLst>
              <a:ext uri="{FF2B5EF4-FFF2-40B4-BE49-F238E27FC236}">
                <a16:creationId xmlns:a16="http://schemas.microsoft.com/office/drawing/2014/main" id="{5E5BA3EF-901A-41A8-A332-01A56797C47A}"/>
              </a:ext>
            </a:extLst>
          </p:cNvPr>
          <p:cNvSpPr>
            <a:spLocks noGrp="1"/>
          </p:cNvSpPr>
          <p:nvPr>
            <p:ph type="sldNum" sz="quarter" idx="4"/>
          </p:nvPr>
        </p:nvSpPr>
        <p:spPr/>
        <p:txBody>
          <a:bodyPr/>
          <a:lstStyle/>
          <a:p>
            <a:fld id="{A76F54FF-76C4-4040-9315-59D5D23324F5}" type="slidenum">
              <a:rPr lang="pt-BR" smtClean="0"/>
              <a:pPr/>
              <a:t>54</a:t>
            </a:fld>
            <a:r>
              <a:rPr lang="pt-BR"/>
              <a:t> de 88</a:t>
            </a:r>
            <a:endParaRPr lang="pt-BR" dirty="0"/>
          </a:p>
        </p:txBody>
      </p:sp>
    </p:spTree>
    <p:extLst>
      <p:ext uri="{BB962C8B-B14F-4D97-AF65-F5344CB8AC3E}">
        <p14:creationId xmlns:p14="http://schemas.microsoft.com/office/powerpoint/2010/main" val="19545832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8" name="CaixaDeTexto 7"/>
          <p:cNvSpPr txBox="1"/>
          <p:nvPr/>
        </p:nvSpPr>
        <p:spPr>
          <a:xfrm>
            <a:off x="795130" y="1300786"/>
            <a:ext cx="11267000" cy="4862870"/>
          </a:xfrm>
          <a:prstGeom prst="rect">
            <a:avLst/>
          </a:prstGeom>
          <a:noFill/>
        </p:spPr>
        <p:txBody>
          <a:bodyPr wrap="square" rtlCol="0">
            <a:spAutoFit/>
          </a:bodyPr>
          <a:lstStyle/>
          <a:p>
            <a:pPr marL="457200" indent="-457200">
              <a:buFont typeface="Arial" panose="020B0604020202020204" pitchFamily="34" charset="0"/>
              <a:buChar char="•"/>
            </a:pPr>
            <a:endParaRPr lang="pt-BR" sz="2800" dirty="0"/>
          </a:p>
          <a:p>
            <a:pPr marL="457200" indent="-457200">
              <a:buFont typeface="Arial" panose="020B0604020202020204" pitchFamily="34" charset="0"/>
              <a:buChar char="•"/>
            </a:pPr>
            <a:r>
              <a:rPr lang="pt-BR" sz="2800" dirty="0">
                <a:solidFill>
                  <a:srgbClr val="002060"/>
                </a:solidFill>
              </a:rPr>
              <a:t>Instalação do último Service Pack disponível para a versão utilizada</a:t>
            </a:r>
          </a:p>
          <a:p>
            <a:pPr marL="914400" lvl="1" indent="-457200">
              <a:buFont typeface="Arial" pitchFamily="34" charset="0"/>
              <a:buChar char="•"/>
            </a:pPr>
            <a:r>
              <a:rPr lang="pt-BR" sz="2400" dirty="0">
                <a:solidFill>
                  <a:srgbClr val="002060"/>
                </a:solidFill>
              </a:rPr>
              <a:t>Sempre instalar em um servidor de homologação antes</a:t>
            </a:r>
          </a:p>
          <a:p>
            <a:pPr marL="914400" lvl="1" indent="-457200">
              <a:buFont typeface="Arial" pitchFamily="34" charset="0"/>
              <a:buChar char="•"/>
            </a:pPr>
            <a:r>
              <a:rPr lang="pt-BR" sz="2400" dirty="0">
                <a:solidFill>
                  <a:srgbClr val="002060"/>
                </a:solidFill>
              </a:rPr>
              <a:t>Sempre realizar backup das bases</a:t>
            </a:r>
          </a:p>
          <a:p>
            <a:pPr marL="914400" lvl="1" indent="-457200">
              <a:buFont typeface="Arial" pitchFamily="34" charset="0"/>
              <a:buChar char="•"/>
            </a:pPr>
            <a:endParaRPr lang="pt-BR" sz="2800" dirty="0"/>
          </a:p>
          <a:p>
            <a:pPr marL="457200" indent="-457200">
              <a:buFont typeface="Arial" panose="020B0604020202020204" pitchFamily="34" charset="0"/>
              <a:buChar char="•"/>
            </a:pPr>
            <a:r>
              <a:rPr lang="pt-BR" sz="2800" dirty="0">
                <a:solidFill>
                  <a:srgbClr val="002060"/>
                </a:solidFill>
              </a:rPr>
              <a:t>Instalar </a:t>
            </a:r>
            <a:r>
              <a:rPr lang="pt-BR" sz="2800" b="1" dirty="0">
                <a:solidFill>
                  <a:srgbClr val="002060"/>
                </a:solidFill>
              </a:rPr>
              <a:t>Hotfixes</a:t>
            </a:r>
            <a:r>
              <a:rPr lang="pt-BR" sz="2800" dirty="0">
                <a:solidFill>
                  <a:srgbClr val="002060"/>
                </a:solidFill>
              </a:rPr>
              <a:t>?</a:t>
            </a:r>
          </a:p>
          <a:p>
            <a:pPr marL="914400" lvl="1" indent="-457200">
              <a:buFont typeface="Arial" panose="020B0604020202020204" pitchFamily="34" charset="0"/>
              <a:buChar char="•"/>
            </a:pPr>
            <a:r>
              <a:rPr lang="pt-BR" sz="2400" dirty="0">
                <a:solidFill>
                  <a:srgbClr val="002060"/>
                </a:solidFill>
              </a:rPr>
              <a:t>Um pacote de atualizações que são desenvolvidos para corrigir problemas específicos de clientes que reportaram um comportamento não esperado (BUG) no SQL server.</a:t>
            </a:r>
          </a:p>
          <a:p>
            <a:pPr marL="914400" lvl="1" indent="-457200">
              <a:buFont typeface="Arial" panose="020B0604020202020204" pitchFamily="34" charset="0"/>
              <a:buChar char="•"/>
            </a:pPr>
            <a:r>
              <a:rPr lang="pt-BR" dirty="0">
                <a:solidFill>
                  <a:srgbClr val="002060"/>
                </a:solidFill>
                <a:hlinkClick r:id="rId2"/>
              </a:rPr>
              <a:t>http://luticm.blogspot.com.br/2015/07/cumulative-update-aplicar-ou-nao-eis.html</a:t>
            </a:r>
            <a:endParaRPr lang="pt-BR" dirty="0">
              <a:solidFill>
                <a:srgbClr val="002060"/>
              </a:solidFill>
            </a:endParaRPr>
          </a:p>
          <a:p>
            <a:pPr marL="914400" lvl="1" indent="-457200">
              <a:buFont typeface="Arial" panose="020B0604020202020204" pitchFamily="34" charset="0"/>
              <a:buChar char="•"/>
            </a:pPr>
            <a:r>
              <a:rPr lang="pt-BR" dirty="0">
                <a:solidFill>
                  <a:srgbClr val="002060"/>
                </a:solidFill>
                <a:hlinkClick r:id="rId3"/>
              </a:rPr>
              <a:t>https://blogs.msdn.microsoft.com/sqlreleaseservices/announcing-updates-to-the-sql-server-incremental-servicing-model-ism/</a:t>
            </a:r>
            <a:endParaRPr lang="pt-BR" dirty="0">
              <a:solidFill>
                <a:srgbClr val="002060"/>
              </a:solidFill>
            </a:endParaRPr>
          </a:p>
          <a:p>
            <a:pPr marL="914400" lvl="1" indent="-457200">
              <a:buFont typeface="Arial" panose="020B0604020202020204" pitchFamily="34" charset="0"/>
              <a:buChar char="•"/>
            </a:pPr>
            <a:endParaRPr lang="pt-BR" sz="2400" dirty="0">
              <a:solidFill>
                <a:srgbClr val="002060"/>
              </a:solidFill>
            </a:endParaRPr>
          </a:p>
        </p:txBody>
      </p:sp>
      <p:sp>
        <p:nvSpPr>
          <p:cNvPr id="6"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algn="ctr"/>
            <a:r>
              <a:rPr lang="pt-BR" sz="4000" b="1" dirty="0">
                <a:solidFill>
                  <a:srgbClr val="002060"/>
                </a:solidFill>
              </a:rPr>
              <a:t>Configurações Pós Instalação</a:t>
            </a:r>
          </a:p>
        </p:txBody>
      </p:sp>
      <p:sp>
        <p:nvSpPr>
          <p:cNvPr id="2" name="Espaço Reservado para Número de Slide 1">
            <a:extLst>
              <a:ext uri="{FF2B5EF4-FFF2-40B4-BE49-F238E27FC236}">
                <a16:creationId xmlns:a16="http://schemas.microsoft.com/office/drawing/2014/main" id="{F37B2A74-5EC6-4B98-8515-8B2FA4EC809E}"/>
              </a:ext>
            </a:extLst>
          </p:cNvPr>
          <p:cNvSpPr>
            <a:spLocks noGrp="1"/>
          </p:cNvSpPr>
          <p:nvPr>
            <p:ph type="sldNum" sz="quarter" idx="4"/>
          </p:nvPr>
        </p:nvSpPr>
        <p:spPr/>
        <p:txBody>
          <a:bodyPr/>
          <a:lstStyle/>
          <a:p>
            <a:fld id="{A76F54FF-76C4-4040-9315-59D5D23324F5}" type="slidenum">
              <a:rPr lang="pt-BR" smtClean="0"/>
              <a:pPr/>
              <a:t>55</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8" name="CaixaDeTexto 7"/>
          <p:cNvSpPr txBox="1"/>
          <p:nvPr/>
        </p:nvSpPr>
        <p:spPr>
          <a:xfrm>
            <a:off x="795130" y="1300786"/>
            <a:ext cx="11267000" cy="738664"/>
          </a:xfrm>
          <a:prstGeom prst="rect">
            <a:avLst/>
          </a:prstGeom>
          <a:noFill/>
        </p:spPr>
        <p:txBody>
          <a:bodyPr wrap="square" rtlCol="0">
            <a:spAutoFit/>
          </a:bodyPr>
          <a:lstStyle/>
          <a:p>
            <a:pPr marL="285750" indent="-285750">
              <a:buFont typeface="Arial" panose="020B0604020202020204" pitchFamily="34" charset="0"/>
              <a:buChar char="•"/>
            </a:pPr>
            <a:endParaRPr lang="pt-BR" dirty="0">
              <a:hlinkClick r:id="rId2"/>
            </a:endParaRPr>
          </a:p>
          <a:p>
            <a:pPr marL="285750" indent="-285750">
              <a:buFont typeface="Arial" panose="020B0604020202020204" pitchFamily="34" charset="0"/>
              <a:buChar char="•"/>
            </a:pPr>
            <a:r>
              <a:rPr lang="pt-BR" sz="2400" dirty="0">
                <a:hlinkClick r:id="rId2"/>
              </a:rPr>
              <a:t>https://buildnumbers.wordpress.com/sqlserver/</a:t>
            </a:r>
            <a:endParaRPr lang="pt-BR" sz="2400" dirty="0"/>
          </a:p>
        </p:txBody>
      </p:sp>
      <p:sp>
        <p:nvSpPr>
          <p:cNvPr id="6"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algn="ctr"/>
            <a:r>
              <a:rPr lang="pt-BR" sz="4000" b="1" dirty="0">
                <a:solidFill>
                  <a:srgbClr val="002060"/>
                </a:solidFill>
              </a:rPr>
              <a:t>Site SQL Server Build Numbers</a:t>
            </a:r>
          </a:p>
        </p:txBody>
      </p:sp>
      <p:pic>
        <p:nvPicPr>
          <p:cNvPr id="3" name="Imagem 2"/>
          <p:cNvPicPr>
            <a:picLocks noChangeAspect="1"/>
          </p:cNvPicPr>
          <p:nvPr/>
        </p:nvPicPr>
        <p:blipFill>
          <a:blip r:embed="rId3"/>
          <a:stretch>
            <a:fillRect/>
          </a:stretch>
        </p:blipFill>
        <p:spPr>
          <a:xfrm>
            <a:off x="1920240" y="2398065"/>
            <a:ext cx="7874000" cy="4095750"/>
          </a:xfrm>
          <a:prstGeom prst="rect">
            <a:avLst/>
          </a:prstGeom>
        </p:spPr>
      </p:pic>
      <p:sp>
        <p:nvSpPr>
          <p:cNvPr id="2" name="Espaço Reservado para Número de Slide 1">
            <a:extLst>
              <a:ext uri="{FF2B5EF4-FFF2-40B4-BE49-F238E27FC236}">
                <a16:creationId xmlns:a16="http://schemas.microsoft.com/office/drawing/2014/main" id="{3B32F080-B38B-4EFE-8CBD-583E9B3B2DA7}"/>
              </a:ext>
            </a:extLst>
          </p:cNvPr>
          <p:cNvSpPr>
            <a:spLocks noGrp="1"/>
          </p:cNvSpPr>
          <p:nvPr>
            <p:ph type="sldNum" sz="quarter" idx="4"/>
          </p:nvPr>
        </p:nvSpPr>
        <p:spPr/>
        <p:txBody>
          <a:bodyPr/>
          <a:lstStyle/>
          <a:p>
            <a:fld id="{A76F54FF-76C4-4040-9315-59D5D23324F5}" type="slidenum">
              <a:rPr lang="pt-BR" smtClean="0"/>
              <a:pPr/>
              <a:t>56</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ecking one of our production servers to see if there are updates. Last update of the instance was over 2 years ago"/>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514474"/>
            <a:ext cx="6083300" cy="4752578"/>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340026" y="1744033"/>
            <a:ext cx="4422473" cy="2308324"/>
          </a:xfrm>
          <a:prstGeom prst="rect">
            <a:avLst/>
          </a:prstGeom>
        </p:spPr>
        <p:txBody>
          <a:bodyPr wrap="square">
            <a:spAutoFit/>
          </a:bodyPr>
          <a:lstStyle/>
          <a:p>
            <a:r>
              <a:rPr lang="pt-BR" sz="3600" dirty="0">
                <a:solidFill>
                  <a:srgbClr val="292A76"/>
                </a:solidFill>
              </a:rPr>
              <a:t>“Quando você verifica que o último </a:t>
            </a:r>
            <a:r>
              <a:rPr lang="pt-BR" sz="3600" dirty="0" err="1">
                <a:solidFill>
                  <a:srgbClr val="292A76"/>
                </a:solidFill>
              </a:rPr>
              <a:t>update</a:t>
            </a:r>
            <a:r>
              <a:rPr lang="pt-BR" sz="3600" dirty="0">
                <a:solidFill>
                  <a:srgbClr val="292A76"/>
                </a:solidFill>
              </a:rPr>
              <a:t> do seu servidor foi há 2 anos”</a:t>
            </a:r>
            <a:endParaRPr lang="pt-BR" sz="3600" dirty="0"/>
          </a:p>
        </p:txBody>
      </p:sp>
      <p:sp>
        <p:nvSpPr>
          <p:cNvPr id="3" name="Espaço Reservado para Número de Slide 2">
            <a:extLst>
              <a:ext uri="{FF2B5EF4-FFF2-40B4-BE49-F238E27FC236}">
                <a16:creationId xmlns:a16="http://schemas.microsoft.com/office/drawing/2014/main" id="{01801D50-BB3B-4E40-8525-7A1F74407252}"/>
              </a:ext>
            </a:extLst>
          </p:cNvPr>
          <p:cNvSpPr>
            <a:spLocks noGrp="1"/>
          </p:cNvSpPr>
          <p:nvPr>
            <p:ph type="sldNum" sz="quarter" idx="4"/>
          </p:nvPr>
        </p:nvSpPr>
        <p:spPr/>
        <p:txBody>
          <a:bodyPr/>
          <a:lstStyle/>
          <a:p>
            <a:fld id="{A76F54FF-76C4-4040-9315-59D5D23324F5}" type="slidenum">
              <a:rPr lang="pt-BR" smtClean="0"/>
              <a:pPr/>
              <a:t>57</a:t>
            </a:fld>
            <a:r>
              <a:rPr lang="pt-BR"/>
              <a:t> de 88</a:t>
            </a:r>
            <a:endParaRPr lang="pt-BR" dirty="0"/>
          </a:p>
        </p:txBody>
      </p:sp>
    </p:spTree>
    <p:extLst>
      <p:ext uri="{BB962C8B-B14F-4D97-AF65-F5344CB8AC3E}">
        <p14:creationId xmlns:p14="http://schemas.microsoft.com/office/powerpoint/2010/main" val="578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a:t>
            </a:r>
          </a:p>
          <a:p>
            <a:pPr algn="ctr"/>
            <a:r>
              <a:rPr lang="pt-BR" sz="4000" b="1" dirty="0">
                <a:solidFill>
                  <a:srgbClr val="002060"/>
                </a:solidFill>
              </a:rPr>
              <a:t> Service Pack</a:t>
            </a:r>
          </a:p>
        </p:txBody>
      </p:sp>
      <p:pic>
        <p:nvPicPr>
          <p:cNvPr id="6" name="Imagem 5" descr="Instalação Service Pack 1.png"/>
          <p:cNvPicPr preferRelativeResize="0">
            <a:picLocks/>
          </p:cNvPicPr>
          <p:nvPr/>
        </p:nvPicPr>
        <p:blipFill>
          <a:blip r:embed="rId2" cstate="print"/>
          <a:stretch>
            <a:fillRect/>
          </a:stretch>
        </p:blipFill>
        <p:spPr>
          <a:xfrm>
            <a:off x="2676000" y="1431233"/>
            <a:ext cx="6840000" cy="5040000"/>
          </a:xfrm>
          <a:prstGeom prst="rect">
            <a:avLst/>
          </a:prstGeom>
        </p:spPr>
      </p:pic>
      <p:sp>
        <p:nvSpPr>
          <p:cNvPr id="2" name="Espaço Reservado para Número de Slide 1">
            <a:extLst>
              <a:ext uri="{FF2B5EF4-FFF2-40B4-BE49-F238E27FC236}">
                <a16:creationId xmlns:a16="http://schemas.microsoft.com/office/drawing/2014/main" id="{BF9F1844-574F-476B-A56B-0638AFE821AE}"/>
              </a:ext>
            </a:extLst>
          </p:cNvPr>
          <p:cNvSpPr>
            <a:spLocks noGrp="1"/>
          </p:cNvSpPr>
          <p:nvPr>
            <p:ph type="sldNum" sz="quarter" idx="4"/>
          </p:nvPr>
        </p:nvSpPr>
        <p:spPr/>
        <p:txBody>
          <a:bodyPr/>
          <a:lstStyle/>
          <a:p>
            <a:fld id="{A76F54FF-76C4-4040-9315-59D5D23324F5}" type="slidenum">
              <a:rPr lang="pt-BR" smtClean="0"/>
              <a:pPr/>
              <a:t>58</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a:t>
            </a:r>
          </a:p>
          <a:p>
            <a:pPr algn="ctr"/>
            <a:r>
              <a:rPr lang="pt-BR" sz="4000" b="1" dirty="0">
                <a:solidFill>
                  <a:srgbClr val="002060"/>
                </a:solidFill>
              </a:rPr>
              <a:t> Service Pack</a:t>
            </a:r>
          </a:p>
        </p:txBody>
      </p:sp>
      <p:pic>
        <p:nvPicPr>
          <p:cNvPr id="7" name="Imagem 6" descr="Instalação Service Pack 2.png"/>
          <p:cNvPicPr preferRelativeResize="0">
            <a:picLocks/>
          </p:cNvPicPr>
          <p:nvPr/>
        </p:nvPicPr>
        <p:blipFill>
          <a:blip r:embed="rId2" cstate="print"/>
          <a:stretch>
            <a:fillRect/>
          </a:stretch>
        </p:blipFill>
        <p:spPr>
          <a:xfrm>
            <a:off x="2676000" y="1431235"/>
            <a:ext cx="6840000" cy="5040000"/>
          </a:xfrm>
          <a:prstGeom prst="rect">
            <a:avLst/>
          </a:prstGeom>
        </p:spPr>
      </p:pic>
      <p:sp>
        <p:nvSpPr>
          <p:cNvPr id="2" name="Espaço Reservado para Número de Slide 1">
            <a:extLst>
              <a:ext uri="{FF2B5EF4-FFF2-40B4-BE49-F238E27FC236}">
                <a16:creationId xmlns:a16="http://schemas.microsoft.com/office/drawing/2014/main" id="{D14B4B7F-F2F0-4BF3-A13B-DF3932A7C4FD}"/>
              </a:ext>
            </a:extLst>
          </p:cNvPr>
          <p:cNvSpPr>
            <a:spLocks noGrp="1"/>
          </p:cNvSpPr>
          <p:nvPr>
            <p:ph type="sldNum" sz="quarter" idx="4"/>
          </p:nvPr>
        </p:nvSpPr>
        <p:spPr/>
        <p:txBody>
          <a:bodyPr/>
          <a:lstStyle/>
          <a:p>
            <a:fld id="{A76F54FF-76C4-4040-9315-59D5D23324F5}" type="slidenum">
              <a:rPr lang="pt-BR" smtClean="0"/>
              <a:pPr/>
              <a:t>59</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7"/>
          <p:cNvSpPr txBox="1">
            <a:spLocks/>
          </p:cNvSpPr>
          <p:nvPr/>
        </p:nvSpPr>
        <p:spPr>
          <a:xfrm>
            <a:off x="191912" y="452317"/>
            <a:ext cx="8455378" cy="20651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err="1">
                <a:solidFill>
                  <a:srgbClr val="292A76"/>
                </a:solidFill>
                <a:latin typeface="+mn-lt"/>
                <a:ea typeface="+mn-ea"/>
                <a:cs typeface="+mn-cs"/>
              </a:rPr>
              <a:t>Apesar</a:t>
            </a:r>
            <a:r>
              <a:rPr lang="en-US" sz="4000" b="1" dirty="0">
                <a:solidFill>
                  <a:srgbClr val="292A76"/>
                </a:solidFill>
                <a:latin typeface="+mn-lt"/>
                <a:ea typeface="+mn-ea"/>
                <a:cs typeface="+mn-cs"/>
              </a:rPr>
              <a:t> de que…</a:t>
            </a:r>
          </a:p>
        </p:txBody>
      </p:sp>
      <p:sp>
        <p:nvSpPr>
          <p:cNvPr id="2" name="Retângulo 1">
            <a:extLst>
              <a:ext uri="{FF2B5EF4-FFF2-40B4-BE49-F238E27FC236}">
                <a16:creationId xmlns:a16="http://schemas.microsoft.com/office/drawing/2014/main" id="{3A0A9EC4-BF3B-4F78-9EA9-2E5F8BA82424}"/>
              </a:ext>
            </a:extLst>
          </p:cNvPr>
          <p:cNvSpPr/>
          <p:nvPr/>
        </p:nvSpPr>
        <p:spPr>
          <a:xfrm>
            <a:off x="598310" y="1484869"/>
            <a:ext cx="10984089" cy="1938992"/>
          </a:xfrm>
          <a:prstGeom prst="rect">
            <a:avLst/>
          </a:prstGeom>
        </p:spPr>
        <p:txBody>
          <a:bodyPr wrap="square">
            <a:spAutoFit/>
          </a:bodyPr>
          <a:lstStyle/>
          <a:p>
            <a:pPr algn="ctr"/>
            <a:r>
              <a:rPr lang="en-US" sz="3000" b="1" dirty="0" err="1">
                <a:solidFill>
                  <a:srgbClr val="292A76"/>
                </a:solidFill>
              </a:rPr>
              <a:t>Após</a:t>
            </a:r>
            <a:r>
              <a:rPr lang="en-US" sz="3000" b="1" dirty="0">
                <a:solidFill>
                  <a:srgbClr val="292A76"/>
                </a:solidFill>
              </a:rPr>
              <a:t> </a:t>
            </a:r>
            <a:r>
              <a:rPr lang="en-US" sz="3000" b="1" dirty="0" err="1">
                <a:solidFill>
                  <a:srgbClr val="292A76"/>
                </a:solidFill>
              </a:rPr>
              <a:t>muitos</a:t>
            </a:r>
            <a:r>
              <a:rPr lang="en-US" sz="3000" b="1" dirty="0">
                <a:solidFill>
                  <a:srgbClr val="292A76"/>
                </a:solidFill>
              </a:rPr>
              <a:t> </a:t>
            </a:r>
            <a:r>
              <a:rPr lang="en-US" sz="3000" b="1" dirty="0" err="1">
                <a:solidFill>
                  <a:srgbClr val="292A76"/>
                </a:solidFill>
              </a:rPr>
              <a:t>anos</a:t>
            </a:r>
            <a:r>
              <a:rPr lang="en-US" sz="3000" b="1" dirty="0">
                <a:solidFill>
                  <a:srgbClr val="292A76"/>
                </a:solidFill>
              </a:rPr>
              <a:t> de </a:t>
            </a:r>
            <a:r>
              <a:rPr lang="en-US" sz="3000" b="1" dirty="0" err="1">
                <a:solidFill>
                  <a:srgbClr val="292A76"/>
                </a:solidFill>
              </a:rPr>
              <a:t>trabalho</a:t>
            </a:r>
            <a:r>
              <a:rPr lang="en-US" sz="3000" b="1" dirty="0">
                <a:solidFill>
                  <a:srgbClr val="292A76"/>
                </a:solidFill>
              </a:rPr>
              <a:t> </a:t>
            </a:r>
            <a:r>
              <a:rPr lang="en-US" sz="3000" b="1" dirty="0" err="1">
                <a:solidFill>
                  <a:srgbClr val="292A76"/>
                </a:solidFill>
              </a:rPr>
              <a:t>duro</a:t>
            </a:r>
            <a:r>
              <a:rPr lang="en-US" sz="3000" b="1" dirty="0">
                <a:solidFill>
                  <a:srgbClr val="292A76"/>
                </a:solidFill>
              </a:rPr>
              <a:t>… </a:t>
            </a:r>
          </a:p>
          <a:p>
            <a:pPr algn="ctr"/>
            <a:r>
              <a:rPr lang="en-US" sz="3000" b="1" dirty="0">
                <a:solidFill>
                  <a:srgbClr val="292A76"/>
                </a:solidFill>
              </a:rPr>
              <a:t>Como a </a:t>
            </a:r>
            <a:r>
              <a:rPr lang="en-US" sz="3000" b="1" dirty="0" err="1">
                <a:solidFill>
                  <a:srgbClr val="292A76"/>
                </a:solidFill>
              </a:rPr>
              <a:t>vida</a:t>
            </a:r>
            <a:r>
              <a:rPr lang="en-US" sz="3000" b="1" dirty="0">
                <a:solidFill>
                  <a:srgbClr val="292A76"/>
                </a:solidFill>
              </a:rPr>
              <a:t> é </a:t>
            </a:r>
            <a:r>
              <a:rPr lang="en-US" sz="3000" b="1" dirty="0" err="1">
                <a:solidFill>
                  <a:srgbClr val="292A76"/>
                </a:solidFill>
              </a:rPr>
              <a:t>muito</a:t>
            </a:r>
            <a:r>
              <a:rPr lang="en-US" sz="3000" b="1" dirty="0">
                <a:solidFill>
                  <a:srgbClr val="292A76"/>
                </a:solidFill>
              </a:rPr>
              <a:t> </a:t>
            </a:r>
            <a:r>
              <a:rPr lang="en-US" sz="3000" b="1" dirty="0" err="1">
                <a:solidFill>
                  <a:srgbClr val="292A76"/>
                </a:solidFill>
              </a:rPr>
              <a:t>curta</a:t>
            </a:r>
            <a:r>
              <a:rPr lang="en-US" sz="3000" b="1" dirty="0">
                <a:solidFill>
                  <a:srgbClr val="292A76"/>
                </a:solidFill>
              </a:rPr>
              <a:t> e </a:t>
            </a:r>
            <a:r>
              <a:rPr lang="en-US" sz="3000" b="1" dirty="0" err="1">
                <a:solidFill>
                  <a:srgbClr val="292A76"/>
                </a:solidFill>
              </a:rPr>
              <a:t>não</a:t>
            </a:r>
            <a:r>
              <a:rPr lang="en-US" sz="3000" b="1" dirty="0">
                <a:solidFill>
                  <a:srgbClr val="292A76"/>
                </a:solidFill>
              </a:rPr>
              <a:t> </a:t>
            </a:r>
            <a:r>
              <a:rPr lang="en-US" sz="3000" b="1" dirty="0" err="1">
                <a:solidFill>
                  <a:srgbClr val="292A76"/>
                </a:solidFill>
              </a:rPr>
              <a:t>sabemos</a:t>
            </a:r>
            <a:r>
              <a:rPr lang="en-US" sz="3000" b="1" dirty="0">
                <a:solidFill>
                  <a:srgbClr val="292A76"/>
                </a:solidFill>
              </a:rPr>
              <a:t> o </a:t>
            </a:r>
            <a:r>
              <a:rPr lang="en-US" sz="3000" b="1" dirty="0" err="1">
                <a:solidFill>
                  <a:srgbClr val="292A76"/>
                </a:solidFill>
              </a:rPr>
              <a:t>dia</a:t>
            </a:r>
            <a:r>
              <a:rPr lang="en-US" sz="3000" b="1" dirty="0">
                <a:solidFill>
                  <a:srgbClr val="292A76"/>
                </a:solidFill>
              </a:rPr>
              <a:t> de </a:t>
            </a:r>
            <a:r>
              <a:rPr lang="en-US" sz="3000" b="1" dirty="0" err="1">
                <a:solidFill>
                  <a:srgbClr val="292A76"/>
                </a:solidFill>
              </a:rPr>
              <a:t>amanhã</a:t>
            </a:r>
            <a:r>
              <a:rPr lang="en-US" sz="3000" b="1" dirty="0">
                <a:solidFill>
                  <a:srgbClr val="292A76"/>
                </a:solidFill>
              </a:rPr>
              <a:t>… </a:t>
            </a:r>
          </a:p>
          <a:p>
            <a:pPr algn="ctr"/>
            <a:r>
              <a:rPr lang="en-US" sz="3000" b="1" dirty="0" err="1">
                <a:solidFill>
                  <a:srgbClr val="292A76"/>
                </a:solidFill>
              </a:rPr>
              <a:t>Parcelando</a:t>
            </a:r>
            <a:r>
              <a:rPr lang="en-US" sz="3000" b="1" dirty="0">
                <a:solidFill>
                  <a:srgbClr val="292A76"/>
                </a:solidFill>
              </a:rPr>
              <a:t> </a:t>
            </a:r>
          </a:p>
          <a:p>
            <a:pPr algn="ctr"/>
            <a:r>
              <a:rPr lang="en-US" sz="3000" b="1" dirty="0" err="1">
                <a:solidFill>
                  <a:srgbClr val="292A76"/>
                </a:solidFill>
              </a:rPr>
              <a:t>em</a:t>
            </a:r>
            <a:r>
              <a:rPr lang="en-US" sz="3000" b="1" dirty="0">
                <a:solidFill>
                  <a:srgbClr val="292A76"/>
                </a:solidFill>
              </a:rPr>
              <a:t> 12 </a:t>
            </a:r>
            <a:r>
              <a:rPr lang="en-US" sz="3000" b="1" dirty="0" err="1">
                <a:solidFill>
                  <a:srgbClr val="292A76"/>
                </a:solidFill>
              </a:rPr>
              <a:t>vezes</a:t>
            </a:r>
            <a:r>
              <a:rPr lang="en-US" sz="3000" b="1" dirty="0">
                <a:solidFill>
                  <a:srgbClr val="292A76"/>
                </a:solidFill>
              </a:rPr>
              <a:t>…</a:t>
            </a:r>
          </a:p>
        </p:txBody>
      </p:sp>
      <p:pic>
        <p:nvPicPr>
          <p:cNvPr id="10" name="Imagem 9" descr="Uma imagem contendo pessoa, ao ar livre, céu, óculos de sol&#10;&#10;Descrição gerada com muito alta confiança">
            <a:extLst>
              <a:ext uri="{FF2B5EF4-FFF2-40B4-BE49-F238E27FC236}">
                <a16:creationId xmlns:a16="http://schemas.microsoft.com/office/drawing/2014/main" id="{0D4DAA27-AE78-49D2-84CB-0C4E80F29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12" y="2517422"/>
            <a:ext cx="4278489" cy="4278489"/>
          </a:xfrm>
          <a:prstGeom prst="rect">
            <a:avLst/>
          </a:prstGeom>
        </p:spPr>
      </p:pic>
      <p:pic>
        <p:nvPicPr>
          <p:cNvPr id="12" name="Imagem 11" descr="Uma imagem contendo carro, ao ar livre, estrada, pessoa&#10;&#10;Descrição gerada com muito alta confiança">
            <a:extLst>
              <a:ext uri="{FF2B5EF4-FFF2-40B4-BE49-F238E27FC236}">
                <a16:creationId xmlns:a16="http://schemas.microsoft.com/office/drawing/2014/main" id="{4244A36E-0412-46C8-B63E-A372186EB5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1910" y="2517422"/>
            <a:ext cx="4278489" cy="4278489"/>
          </a:xfrm>
          <a:prstGeom prst="rect">
            <a:avLst/>
          </a:prstGeom>
        </p:spPr>
      </p:pic>
      <p:sp>
        <p:nvSpPr>
          <p:cNvPr id="4" name="Espaço Reservado para Número de Slide 3">
            <a:extLst>
              <a:ext uri="{FF2B5EF4-FFF2-40B4-BE49-F238E27FC236}">
                <a16:creationId xmlns:a16="http://schemas.microsoft.com/office/drawing/2014/main" id="{D6BCCBFB-E7AC-41B2-998F-40A9A9A2050E}"/>
              </a:ext>
            </a:extLst>
          </p:cNvPr>
          <p:cNvSpPr>
            <a:spLocks noGrp="1"/>
          </p:cNvSpPr>
          <p:nvPr>
            <p:ph type="sldNum" sz="quarter" idx="4"/>
          </p:nvPr>
        </p:nvSpPr>
        <p:spPr/>
        <p:txBody>
          <a:bodyPr/>
          <a:lstStyle/>
          <a:p>
            <a:fld id="{A76F54FF-76C4-4040-9315-59D5D23324F5}" type="slidenum">
              <a:rPr lang="pt-BR" smtClean="0"/>
              <a:pPr/>
              <a:t>6</a:t>
            </a:fld>
            <a:r>
              <a:rPr lang="pt-BR"/>
              <a:t> de 88</a:t>
            </a:r>
            <a:endParaRPr lang="pt-BR" dirty="0"/>
          </a:p>
        </p:txBody>
      </p:sp>
    </p:spTree>
    <p:extLst>
      <p:ext uri="{BB962C8B-B14F-4D97-AF65-F5344CB8AC3E}">
        <p14:creationId xmlns:p14="http://schemas.microsoft.com/office/powerpoint/2010/main" val="242877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a:t>
            </a:r>
          </a:p>
          <a:p>
            <a:pPr algn="ctr"/>
            <a:r>
              <a:rPr lang="pt-BR" sz="4000" b="1" dirty="0">
                <a:solidFill>
                  <a:srgbClr val="002060"/>
                </a:solidFill>
              </a:rPr>
              <a:t> Service Pack</a:t>
            </a:r>
          </a:p>
        </p:txBody>
      </p:sp>
      <p:pic>
        <p:nvPicPr>
          <p:cNvPr id="7" name="Imagem 6" descr="Instalação Service Pack 3.png"/>
          <p:cNvPicPr preferRelativeResize="0">
            <a:picLocks/>
          </p:cNvPicPr>
          <p:nvPr/>
        </p:nvPicPr>
        <p:blipFill>
          <a:blip r:embed="rId2" cstate="print"/>
          <a:stretch>
            <a:fillRect/>
          </a:stretch>
        </p:blipFill>
        <p:spPr>
          <a:xfrm>
            <a:off x="2676000" y="1431238"/>
            <a:ext cx="6840000" cy="5040000"/>
          </a:xfrm>
          <a:prstGeom prst="rect">
            <a:avLst/>
          </a:prstGeom>
        </p:spPr>
      </p:pic>
      <p:sp>
        <p:nvSpPr>
          <p:cNvPr id="2" name="Espaço Reservado para Número de Slide 1">
            <a:extLst>
              <a:ext uri="{FF2B5EF4-FFF2-40B4-BE49-F238E27FC236}">
                <a16:creationId xmlns:a16="http://schemas.microsoft.com/office/drawing/2014/main" id="{2BB36899-5A23-493F-A76A-378FFA4C7586}"/>
              </a:ext>
            </a:extLst>
          </p:cNvPr>
          <p:cNvSpPr>
            <a:spLocks noGrp="1"/>
          </p:cNvSpPr>
          <p:nvPr>
            <p:ph type="sldNum" sz="quarter" idx="4"/>
          </p:nvPr>
        </p:nvSpPr>
        <p:spPr/>
        <p:txBody>
          <a:bodyPr/>
          <a:lstStyle/>
          <a:p>
            <a:fld id="{A76F54FF-76C4-4040-9315-59D5D23324F5}" type="slidenum">
              <a:rPr lang="pt-BR" smtClean="0"/>
              <a:pPr/>
              <a:t>60</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a:t>
            </a:r>
          </a:p>
          <a:p>
            <a:pPr algn="ctr"/>
            <a:r>
              <a:rPr lang="pt-BR" sz="4000" b="1" dirty="0">
                <a:solidFill>
                  <a:srgbClr val="002060"/>
                </a:solidFill>
              </a:rPr>
              <a:t> Service Pack</a:t>
            </a:r>
          </a:p>
        </p:txBody>
      </p:sp>
      <p:pic>
        <p:nvPicPr>
          <p:cNvPr id="7" name="Imagem 6" descr="Instalação Service Pack 4.png"/>
          <p:cNvPicPr preferRelativeResize="0">
            <a:picLocks/>
          </p:cNvPicPr>
          <p:nvPr/>
        </p:nvPicPr>
        <p:blipFill>
          <a:blip r:embed="rId2" cstate="print"/>
          <a:stretch>
            <a:fillRect/>
          </a:stretch>
        </p:blipFill>
        <p:spPr>
          <a:xfrm>
            <a:off x="2676000" y="1431235"/>
            <a:ext cx="6840000" cy="5040000"/>
          </a:xfrm>
          <a:prstGeom prst="rect">
            <a:avLst/>
          </a:prstGeom>
        </p:spPr>
      </p:pic>
      <p:sp>
        <p:nvSpPr>
          <p:cNvPr id="2" name="Espaço Reservado para Número de Slide 1">
            <a:extLst>
              <a:ext uri="{FF2B5EF4-FFF2-40B4-BE49-F238E27FC236}">
                <a16:creationId xmlns:a16="http://schemas.microsoft.com/office/drawing/2014/main" id="{DB3774C0-378D-4D83-B93D-9785124CFF1E}"/>
              </a:ext>
            </a:extLst>
          </p:cNvPr>
          <p:cNvSpPr>
            <a:spLocks noGrp="1"/>
          </p:cNvSpPr>
          <p:nvPr>
            <p:ph type="sldNum" sz="quarter" idx="4"/>
          </p:nvPr>
        </p:nvSpPr>
        <p:spPr/>
        <p:txBody>
          <a:bodyPr/>
          <a:lstStyle/>
          <a:p>
            <a:fld id="{A76F54FF-76C4-4040-9315-59D5D23324F5}" type="slidenum">
              <a:rPr lang="pt-BR" smtClean="0"/>
              <a:pPr/>
              <a:t>61</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795130" y="1300786"/>
            <a:ext cx="11267000" cy="1384995"/>
          </a:xfrm>
          <a:prstGeom prst="rect">
            <a:avLst/>
          </a:prstGeom>
          <a:noFill/>
        </p:spPr>
        <p:txBody>
          <a:bodyPr wrap="square" rtlCol="0">
            <a:spAutoFit/>
          </a:bodyPr>
          <a:lstStyle/>
          <a:p>
            <a:pPr marL="457200" indent="-457200">
              <a:buFont typeface="Arial" panose="020B0604020202020204" pitchFamily="34" charset="0"/>
              <a:buChar char="•"/>
            </a:pPr>
            <a:endParaRPr lang="pt-BR" sz="2800" dirty="0"/>
          </a:p>
          <a:p>
            <a:pPr marL="457200" indent="-457200">
              <a:buFont typeface="Arial" panose="020B0604020202020204" pitchFamily="34" charset="0"/>
              <a:buChar char="•"/>
            </a:pPr>
            <a:r>
              <a:rPr lang="pt-BR" sz="2800" dirty="0">
                <a:solidFill>
                  <a:srgbClr val="002060"/>
                </a:solidFill>
              </a:rPr>
              <a:t>Executar o comando abaixo para verificar a versão atual:</a:t>
            </a:r>
          </a:p>
          <a:p>
            <a:pPr marL="914400" lvl="1" indent="-457200">
              <a:buFont typeface="Arial" panose="020B0604020202020204" pitchFamily="34" charset="0"/>
              <a:buChar char="•"/>
            </a:pPr>
            <a:r>
              <a:rPr lang="pt-BR" sz="2800" dirty="0">
                <a:solidFill>
                  <a:srgbClr val="0000FF"/>
                </a:solidFill>
              </a:rPr>
              <a:t>SELECT </a:t>
            </a:r>
            <a:r>
              <a:rPr lang="pt-BR" sz="2800" dirty="0">
                <a:solidFill>
                  <a:srgbClr val="FF00FF"/>
                </a:solidFill>
              </a:rPr>
              <a:t>@@VERSION </a:t>
            </a:r>
            <a:r>
              <a:rPr lang="pt-BR" sz="2800" dirty="0">
                <a:solidFill>
                  <a:srgbClr val="0000FF"/>
                </a:solidFill>
              </a:rPr>
              <a:t>AS Version</a:t>
            </a:r>
            <a:endParaRPr lang="pt-BR" sz="2800" dirty="0"/>
          </a:p>
        </p:txBody>
      </p:sp>
      <p:sp>
        <p:nvSpPr>
          <p:cNvPr id="7"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a:t>
            </a:r>
          </a:p>
          <a:p>
            <a:pPr algn="ctr"/>
            <a:r>
              <a:rPr lang="pt-BR" sz="4000" b="1" dirty="0">
                <a:solidFill>
                  <a:srgbClr val="002060"/>
                </a:solidFill>
              </a:rPr>
              <a:t> Service Pack</a:t>
            </a:r>
          </a:p>
        </p:txBody>
      </p:sp>
      <p:pic>
        <p:nvPicPr>
          <p:cNvPr id="9" name="Imagem 8" descr="Versões Service Pack.png"/>
          <p:cNvPicPr>
            <a:picLocks noChangeAspect="1"/>
          </p:cNvPicPr>
          <p:nvPr/>
        </p:nvPicPr>
        <p:blipFill>
          <a:blip r:embed="rId2" cstate="print"/>
          <a:stretch>
            <a:fillRect/>
          </a:stretch>
        </p:blipFill>
        <p:spPr>
          <a:xfrm>
            <a:off x="890546" y="2787224"/>
            <a:ext cx="10344647" cy="3633568"/>
          </a:xfrm>
          <a:prstGeom prst="rect">
            <a:avLst/>
          </a:prstGeom>
        </p:spPr>
      </p:pic>
      <p:sp>
        <p:nvSpPr>
          <p:cNvPr id="2" name="Espaço Reservado para Número de Slide 1">
            <a:extLst>
              <a:ext uri="{FF2B5EF4-FFF2-40B4-BE49-F238E27FC236}">
                <a16:creationId xmlns:a16="http://schemas.microsoft.com/office/drawing/2014/main" id="{9FCD90E9-1006-4A79-990B-0A8E9CB97D03}"/>
              </a:ext>
            </a:extLst>
          </p:cNvPr>
          <p:cNvSpPr>
            <a:spLocks noGrp="1"/>
          </p:cNvSpPr>
          <p:nvPr>
            <p:ph type="sldNum" sz="quarter" idx="4"/>
          </p:nvPr>
        </p:nvSpPr>
        <p:spPr/>
        <p:txBody>
          <a:bodyPr/>
          <a:lstStyle/>
          <a:p>
            <a:fld id="{A76F54FF-76C4-4040-9315-59D5D23324F5}" type="slidenum">
              <a:rPr lang="pt-BR" smtClean="0"/>
              <a:pPr/>
              <a:t>62</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8" name="CaixaDeTexto 7"/>
          <p:cNvSpPr txBox="1"/>
          <p:nvPr/>
        </p:nvSpPr>
        <p:spPr>
          <a:xfrm>
            <a:off x="795130" y="1300786"/>
            <a:ext cx="11267000" cy="3139321"/>
          </a:xfrm>
          <a:prstGeom prst="rect">
            <a:avLst/>
          </a:prstGeom>
          <a:noFill/>
        </p:spPr>
        <p:txBody>
          <a:bodyPr wrap="square" rtlCol="0">
            <a:spAutoFit/>
          </a:bodyPr>
          <a:lstStyle/>
          <a:p>
            <a:pPr lvl="0" algn="ctr"/>
            <a:endParaRPr lang="pt-BR" sz="6600" b="1" dirty="0"/>
          </a:p>
          <a:p>
            <a:pPr lvl="0" algn="ctr"/>
            <a:endParaRPr lang="pt-BR" sz="6600" b="1" dirty="0">
              <a:solidFill>
                <a:srgbClr val="002060"/>
              </a:solidFill>
            </a:endParaRPr>
          </a:p>
          <a:p>
            <a:pPr lvl="0" algn="ctr"/>
            <a:r>
              <a:rPr lang="pt-BR" sz="6600" b="1" dirty="0">
                <a:solidFill>
                  <a:srgbClr val="002060"/>
                </a:solidFill>
              </a:rPr>
              <a:t>Service Pack Instalado</a:t>
            </a:r>
            <a:endParaRPr lang="pt-BR" sz="2400" b="1" dirty="0">
              <a:solidFill>
                <a:srgbClr val="002060"/>
              </a:solidFill>
            </a:endParaRPr>
          </a:p>
        </p:txBody>
      </p:sp>
      <p:sp>
        <p:nvSpPr>
          <p:cNvPr id="6"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Passo a Passo para Instalação do</a:t>
            </a:r>
          </a:p>
          <a:p>
            <a:pPr algn="ctr"/>
            <a:r>
              <a:rPr lang="pt-BR" sz="4000" b="1" dirty="0">
                <a:solidFill>
                  <a:srgbClr val="002060"/>
                </a:solidFill>
              </a:rPr>
              <a:t> Service Pack</a:t>
            </a:r>
          </a:p>
        </p:txBody>
      </p:sp>
      <p:sp>
        <p:nvSpPr>
          <p:cNvPr id="2" name="Espaço Reservado para Número de Slide 1">
            <a:extLst>
              <a:ext uri="{FF2B5EF4-FFF2-40B4-BE49-F238E27FC236}">
                <a16:creationId xmlns:a16="http://schemas.microsoft.com/office/drawing/2014/main" id="{C64E5487-3B4D-417E-BA8F-63089DE2204A}"/>
              </a:ext>
            </a:extLst>
          </p:cNvPr>
          <p:cNvSpPr>
            <a:spLocks noGrp="1"/>
          </p:cNvSpPr>
          <p:nvPr>
            <p:ph type="sldNum" sz="quarter" idx="4"/>
          </p:nvPr>
        </p:nvSpPr>
        <p:spPr/>
        <p:txBody>
          <a:bodyPr/>
          <a:lstStyle/>
          <a:p>
            <a:fld id="{A76F54FF-76C4-4040-9315-59D5D23324F5}" type="slidenum">
              <a:rPr lang="pt-BR" smtClean="0"/>
              <a:pPr/>
              <a:t>63</a:t>
            </a:fld>
            <a:r>
              <a:rPr lang="pt-BR"/>
              <a:t> de 88</a:t>
            </a:r>
            <a:endParaRPr lang="pt-BR" dirty="0"/>
          </a:p>
        </p:txBody>
      </p:sp>
    </p:spTree>
    <p:extLst>
      <p:ext uri="{BB962C8B-B14F-4D97-AF65-F5344CB8AC3E}">
        <p14:creationId xmlns:p14="http://schemas.microsoft.com/office/powerpoint/2010/main" val="20764861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381799" y="1048389"/>
            <a:ext cx="11267000" cy="954107"/>
          </a:xfrm>
          <a:prstGeom prst="rect">
            <a:avLst/>
          </a:prstGeom>
          <a:noFill/>
        </p:spPr>
        <p:txBody>
          <a:bodyPr wrap="square" rtlCol="0">
            <a:spAutoFit/>
          </a:bodyPr>
          <a:lstStyle/>
          <a:p>
            <a:pPr marL="457200" indent="-457200">
              <a:buFont typeface="Arial" panose="020B0604020202020204" pitchFamily="34" charset="0"/>
              <a:buChar char="•"/>
            </a:pPr>
            <a:endParaRPr lang="pt-BR" sz="2800" dirty="0"/>
          </a:p>
          <a:p>
            <a:pPr marL="457200" indent="-457200">
              <a:buFont typeface="Arial" panose="020B0604020202020204" pitchFamily="34" charset="0"/>
              <a:buChar char="•"/>
            </a:pPr>
            <a:r>
              <a:rPr lang="pt-BR" sz="2800" dirty="0">
                <a:solidFill>
                  <a:srgbClr val="002060"/>
                </a:solidFill>
              </a:rPr>
              <a:t>Configuração da memória do SQL Server</a:t>
            </a:r>
          </a:p>
        </p:txBody>
      </p:sp>
      <p:sp>
        <p:nvSpPr>
          <p:cNvPr id="7"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algn="ctr"/>
            <a:r>
              <a:rPr lang="pt-BR" sz="4000" b="1" dirty="0">
                <a:solidFill>
                  <a:srgbClr val="002060"/>
                </a:solidFill>
              </a:rPr>
              <a:t>Configurações Pós Instalação</a:t>
            </a:r>
          </a:p>
        </p:txBody>
      </p:sp>
      <p:pic>
        <p:nvPicPr>
          <p:cNvPr id="5" name="Imagem 4"/>
          <p:cNvPicPr>
            <a:picLocks noChangeAspect="1"/>
          </p:cNvPicPr>
          <p:nvPr/>
        </p:nvPicPr>
        <p:blipFill>
          <a:blip r:embed="rId3" cstate="print"/>
          <a:stretch>
            <a:fillRect/>
          </a:stretch>
        </p:blipFill>
        <p:spPr>
          <a:xfrm>
            <a:off x="878755" y="2002496"/>
            <a:ext cx="5611497" cy="3043637"/>
          </a:xfrm>
          <a:prstGeom prst="rect">
            <a:avLst/>
          </a:prstGeom>
        </p:spPr>
      </p:pic>
      <p:sp>
        <p:nvSpPr>
          <p:cNvPr id="2" name="Retângulo 1"/>
          <p:cNvSpPr/>
          <p:nvPr/>
        </p:nvSpPr>
        <p:spPr>
          <a:xfrm>
            <a:off x="7482569" y="6051453"/>
            <a:ext cx="4709431" cy="369332"/>
          </a:xfrm>
          <a:prstGeom prst="rect">
            <a:avLst/>
          </a:prstGeom>
        </p:spPr>
        <p:txBody>
          <a:bodyPr wrap="none">
            <a:spAutoFit/>
          </a:bodyPr>
          <a:lstStyle/>
          <a:p>
            <a:r>
              <a:rPr lang="pt-BR" dirty="0"/>
              <a:t>https://www.brentozar.com/blitz/max-memory/</a:t>
            </a:r>
          </a:p>
        </p:txBody>
      </p:sp>
      <p:pic>
        <p:nvPicPr>
          <p:cNvPr id="3" name="Imagem 2"/>
          <p:cNvPicPr>
            <a:picLocks noChangeAspect="1"/>
          </p:cNvPicPr>
          <p:nvPr/>
        </p:nvPicPr>
        <p:blipFill>
          <a:blip r:embed="rId4" cstate="print"/>
          <a:stretch>
            <a:fillRect/>
          </a:stretch>
        </p:blipFill>
        <p:spPr>
          <a:xfrm>
            <a:off x="7696200" y="1574703"/>
            <a:ext cx="4495800" cy="4476750"/>
          </a:xfrm>
          <a:prstGeom prst="rect">
            <a:avLst/>
          </a:prstGeom>
        </p:spPr>
      </p:pic>
      <p:sp>
        <p:nvSpPr>
          <p:cNvPr id="4" name="Retângulo 3"/>
          <p:cNvSpPr/>
          <p:nvPr/>
        </p:nvSpPr>
        <p:spPr>
          <a:xfrm>
            <a:off x="1279754" y="5589788"/>
            <a:ext cx="6096000" cy="646331"/>
          </a:xfrm>
          <a:prstGeom prst="rect">
            <a:avLst/>
          </a:prstGeom>
        </p:spPr>
        <p:txBody>
          <a:bodyPr>
            <a:spAutoFit/>
          </a:bodyPr>
          <a:lstStyle/>
          <a:p>
            <a:pPr lvl="0">
              <a:buFont typeface="Arial" pitchFamily="34" charset="0"/>
              <a:buChar char="•"/>
            </a:pPr>
            <a:r>
              <a:rPr lang="pt-BR" b="1" dirty="0"/>
              <a:t> Vídeo: Por que meu SQL Server usa tanta memória!?</a:t>
            </a:r>
          </a:p>
          <a:p>
            <a:pPr lvl="0">
              <a:defRPr/>
            </a:pPr>
            <a:r>
              <a:rPr lang="pt-BR" dirty="0">
                <a:solidFill>
                  <a:srgbClr val="002060"/>
                </a:solidFill>
                <a:hlinkClick r:id="rId5"/>
              </a:rPr>
              <a:t>https://www.youtube.com/watch?v=jKZznwivx2U&amp;t=495s</a:t>
            </a:r>
            <a:endParaRPr lang="pt-BR" dirty="0">
              <a:solidFill>
                <a:srgbClr val="002060"/>
              </a:solidFill>
            </a:endParaRPr>
          </a:p>
        </p:txBody>
      </p:sp>
      <p:sp>
        <p:nvSpPr>
          <p:cNvPr id="9" name="Espaço Reservado para Número de Slide 8">
            <a:extLst>
              <a:ext uri="{FF2B5EF4-FFF2-40B4-BE49-F238E27FC236}">
                <a16:creationId xmlns:a16="http://schemas.microsoft.com/office/drawing/2014/main" id="{6F4B6238-00F7-4A48-99AF-474C78AAD648}"/>
              </a:ext>
            </a:extLst>
          </p:cNvPr>
          <p:cNvSpPr>
            <a:spLocks noGrp="1"/>
          </p:cNvSpPr>
          <p:nvPr>
            <p:ph type="sldNum" sz="quarter" idx="4"/>
          </p:nvPr>
        </p:nvSpPr>
        <p:spPr/>
        <p:txBody>
          <a:bodyPr/>
          <a:lstStyle/>
          <a:p>
            <a:fld id="{A76F54FF-76C4-4040-9315-59D5D23324F5}" type="slidenum">
              <a:rPr lang="pt-BR" smtClean="0"/>
              <a:pPr/>
              <a:t>64</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795130" y="1300786"/>
            <a:ext cx="4317559" cy="4893647"/>
          </a:xfrm>
          <a:prstGeom prst="rect">
            <a:avLst/>
          </a:prstGeom>
          <a:noFill/>
        </p:spPr>
        <p:txBody>
          <a:bodyPr wrap="square" rtlCol="0">
            <a:spAutoFit/>
          </a:bodyPr>
          <a:lstStyle/>
          <a:p>
            <a:pPr marL="457200" indent="-457200">
              <a:buFont typeface="Arial" panose="020B0604020202020204" pitchFamily="34" charset="0"/>
              <a:buChar char="•"/>
            </a:pPr>
            <a:r>
              <a:rPr lang="pt-BR" sz="2200" dirty="0">
                <a:solidFill>
                  <a:srgbClr val="002060"/>
                </a:solidFill>
              </a:rPr>
              <a:t>Configurações para ambientes </a:t>
            </a:r>
            <a:r>
              <a:rPr lang="pt-BR" sz="2200" b="1" dirty="0">
                <a:solidFill>
                  <a:srgbClr val="002060"/>
                </a:solidFill>
              </a:rPr>
              <a:t>OLTP</a:t>
            </a:r>
            <a:r>
              <a:rPr lang="pt-BR" sz="2200" dirty="0">
                <a:solidFill>
                  <a:srgbClr val="002060"/>
                </a:solidFill>
              </a:rPr>
              <a:t> (</a:t>
            </a:r>
            <a:r>
              <a:rPr lang="pt-BR" sz="2400" dirty="0">
                <a:solidFill>
                  <a:srgbClr val="002060"/>
                </a:solidFill>
              </a:rPr>
              <a:t>Online Transaction Processing</a:t>
            </a:r>
            <a:r>
              <a:rPr lang="pt-BR" sz="2200" dirty="0">
                <a:solidFill>
                  <a:srgbClr val="002060"/>
                </a:solidFill>
              </a:rPr>
              <a:t>)</a:t>
            </a:r>
          </a:p>
          <a:p>
            <a:pPr marL="457200" indent="-457200">
              <a:buFont typeface="Arial" panose="020B0604020202020204" pitchFamily="34" charset="0"/>
              <a:buChar char="•"/>
            </a:pPr>
            <a:endParaRPr lang="pt-BR" sz="2200" dirty="0">
              <a:solidFill>
                <a:srgbClr val="002060"/>
              </a:solidFill>
            </a:endParaRPr>
          </a:p>
          <a:p>
            <a:pPr marL="457200" indent="-457200">
              <a:buFont typeface="Arial" panose="020B0604020202020204" pitchFamily="34" charset="0"/>
              <a:buChar char="•"/>
            </a:pPr>
            <a:r>
              <a:rPr lang="pt-BR" sz="2200" dirty="0">
                <a:solidFill>
                  <a:srgbClr val="002060"/>
                </a:solidFill>
              </a:rPr>
              <a:t>Eu utilizo como </a:t>
            </a:r>
            <a:r>
              <a:rPr lang="pt-BR" sz="2200" b="1" dirty="0">
                <a:solidFill>
                  <a:srgbClr val="002060"/>
                </a:solidFill>
              </a:rPr>
              <a:t>padrão</a:t>
            </a:r>
            <a:r>
              <a:rPr lang="pt-BR" sz="2200" dirty="0">
                <a:solidFill>
                  <a:srgbClr val="002060"/>
                </a:solidFill>
              </a:rPr>
              <a:t>:</a:t>
            </a:r>
          </a:p>
          <a:p>
            <a:pPr marL="914400" lvl="1" indent="-457200">
              <a:buFont typeface="Arial" panose="020B0604020202020204" pitchFamily="34" charset="0"/>
              <a:buChar char="•"/>
            </a:pPr>
            <a:r>
              <a:rPr lang="pt-BR" sz="2200" b="1" dirty="0">
                <a:solidFill>
                  <a:srgbClr val="002060"/>
                </a:solidFill>
              </a:rPr>
              <a:t>Cost threshould for Paralelism:</a:t>
            </a:r>
            <a:r>
              <a:rPr lang="pt-BR" sz="2200" dirty="0">
                <a:solidFill>
                  <a:srgbClr val="002060"/>
                </a:solidFill>
              </a:rPr>
              <a:t> 35</a:t>
            </a:r>
          </a:p>
          <a:p>
            <a:pPr marL="914400" lvl="1" indent="-457200">
              <a:buFont typeface="Arial" panose="020B0604020202020204" pitchFamily="34" charset="0"/>
              <a:buChar char="•"/>
            </a:pPr>
            <a:endParaRPr lang="pt-BR" sz="2200" dirty="0">
              <a:solidFill>
                <a:srgbClr val="002060"/>
              </a:solidFill>
            </a:endParaRPr>
          </a:p>
          <a:p>
            <a:pPr marL="914400" lvl="1" indent="-457200">
              <a:buFont typeface="Arial" panose="020B0604020202020204" pitchFamily="34" charset="0"/>
              <a:buChar char="•"/>
            </a:pPr>
            <a:r>
              <a:rPr lang="pt-BR" sz="2200" b="1" dirty="0">
                <a:solidFill>
                  <a:srgbClr val="002060"/>
                </a:solidFill>
              </a:rPr>
              <a:t>Max Degree of Paralelism: </a:t>
            </a:r>
            <a:r>
              <a:rPr lang="pt-BR" sz="2200" dirty="0">
                <a:solidFill>
                  <a:srgbClr val="002060"/>
                </a:solidFill>
              </a:rPr>
              <a:t>Configurar </a:t>
            </a:r>
            <a:r>
              <a:rPr lang="pt-BR" sz="2200" b="1" dirty="0">
                <a:solidFill>
                  <a:srgbClr val="002060"/>
                </a:solidFill>
              </a:rPr>
              <a:t>metade</a:t>
            </a:r>
            <a:r>
              <a:rPr lang="pt-BR" sz="2200" dirty="0">
                <a:solidFill>
                  <a:srgbClr val="002060"/>
                </a:solidFill>
              </a:rPr>
              <a:t> dos procs lógicos com um </a:t>
            </a:r>
            <a:r>
              <a:rPr lang="pt-BR" sz="2200" b="1" dirty="0">
                <a:solidFill>
                  <a:srgbClr val="002060"/>
                </a:solidFill>
              </a:rPr>
              <a:t>valor máximo de 8</a:t>
            </a:r>
            <a:r>
              <a:rPr lang="pt-BR" sz="2200" dirty="0">
                <a:solidFill>
                  <a:srgbClr val="002060"/>
                </a:solidFill>
              </a:rPr>
              <a:t>, mesmo que a máquina tenha mais que 16 procs lógicos.</a:t>
            </a:r>
          </a:p>
        </p:txBody>
      </p:sp>
      <p:sp>
        <p:nvSpPr>
          <p:cNvPr id="7"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algn="ctr"/>
            <a:r>
              <a:rPr lang="pt-BR" sz="4000" b="1" dirty="0">
                <a:solidFill>
                  <a:srgbClr val="002060"/>
                </a:solidFill>
              </a:rPr>
              <a:t>Configurações Pós Instalação</a:t>
            </a:r>
          </a:p>
        </p:txBody>
      </p:sp>
      <p:pic>
        <p:nvPicPr>
          <p:cNvPr id="5" name="Imagem 4"/>
          <p:cNvPicPr preferRelativeResize="0">
            <a:picLocks/>
          </p:cNvPicPr>
          <p:nvPr/>
        </p:nvPicPr>
        <p:blipFill>
          <a:blip r:embed="rId3" cstate="print"/>
          <a:stretch>
            <a:fillRect/>
          </a:stretch>
        </p:blipFill>
        <p:spPr>
          <a:xfrm>
            <a:off x="5390985" y="1415332"/>
            <a:ext cx="6414058" cy="5081083"/>
          </a:xfrm>
          <a:prstGeom prst="rect">
            <a:avLst/>
          </a:prstGeom>
        </p:spPr>
      </p:pic>
      <p:sp>
        <p:nvSpPr>
          <p:cNvPr id="2" name="Espaço Reservado para Número de Slide 1">
            <a:extLst>
              <a:ext uri="{FF2B5EF4-FFF2-40B4-BE49-F238E27FC236}">
                <a16:creationId xmlns:a16="http://schemas.microsoft.com/office/drawing/2014/main" id="{45AD1364-4C77-4272-890F-632807C9FCC0}"/>
              </a:ext>
            </a:extLst>
          </p:cNvPr>
          <p:cNvSpPr>
            <a:spLocks noGrp="1"/>
          </p:cNvSpPr>
          <p:nvPr>
            <p:ph type="sldNum" sz="quarter" idx="4"/>
          </p:nvPr>
        </p:nvSpPr>
        <p:spPr/>
        <p:txBody>
          <a:bodyPr/>
          <a:lstStyle/>
          <a:p>
            <a:fld id="{A76F54FF-76C4-4040-9315-59D5D23324F5}" type="slidenum">
              <a:rPr lang="pt-BR" smtClean="0"/>
              <a:pPr/>
              <a:t>65</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381799" y="1488699"/>
            <a:ext cx="11267000" cy="1508105"/>
          </a:xfrm>
          <a:prstGeom prst="rect">
            <a:avLst/>
          </a:prstGeom>
          <a:noFill/>
        </p:spPr>
        <p:txBody>
          <a:bodyPr wrap="square" rtlCol="0">
            <a:spAutoFit/>
          </a:bodyPr>
          <a:lstStyle/>
          <a:p>
            <a:pPr marL="457200" indent="-457200">
              <a:buFont typeface="Arial" panose="020B0604020202020204" pitchFamily="34" charset="0"/>
              <a:buChar char="•"/>
            </a:pPr>
            <a:r>
              <a:rPr lang="pt-BR" sz="2800" dirty="0">
                <a:solidFill>
                  <a:srgbClr val="002060"/>
                </a:solidFill>
              </a:rPr>
              <a:t>Configurem o Error Log do SQL Server:</a:t>
            </a:r>
          </a:p>
          <a:p>
            <a:r>
              <a:rPr lang="pt-BR" sz="1600" dirty="0">
                <a:solidFill>
                  <a:srgbClr val="0000FF"/>
                </a:solidFill>
              </a:rPr>
              <a:t>Use [MASTER]</a:t>
            </a:r>
          </a:p>
          <a:p>
            <a:r>
              <a:rPr lang="pt-BR" sz="1600" dirty="0">
                <a:solidFill>
                  <a:srgbClr val="0000FF"/>
                </a:solidFill>
              </a:rPr>
              <a:t>GO</a:t>
            </a:r>
          </a:p>
          <a:p>
            <a:r>
              <a:rPr lang="pt-BR" sz="1600" dirty="0">
                <a:solidFill>
                  <a:srgbClr val="0000FF"/>
                </a:solidFill>
              </a:rPr>
              <a:t>EXEC </a:t>
            </a:r>
            <a:r>
              <a:rPr lang="pt-BR" sz="1600" dirty="0">
                <a:solidFill>
                  <a:srgbClr val="800000"/>
                </a:solidFill>
              </a:rPr>
              <a:t>xp_instance_regwrite</a:t>
            </a:r>
            <a:r>
              <a:rPr lang="pt-BR" sz="1600" dirty="0">
                <a:solidFill>
                  <a:srgbClr val="0000FF"/>
                </a:solidFill>
              </a:rPr>
              <a:t> </a:t>
            </a:r>
            <a:r>
              <a:rPr lang="pt-BR" sz="1600" dirty="0">
                <a:solidFill>
                  <a:srgbClr val="FF0000"/>
                </a:solidFill>
              </a:rPr>
              <a:t>N'HKEY_LOCAL_MACHINE'</a:t>
            </a:r>
            <a:r>
              <a:rPr lang="pt-BR" sz="1600" dirty="0">
                <a:solidFill>
                  <a:srgbClr val="808080"/>
                </a:solidFill>
              </a:rPr>
              <a:t>, </a:t>
            </a:r>
            <a:r>
              <a:rPr lang="pt-BR" sz="1600" dirty="0">
                <a:solidFill>
                  <a:srgbClr val="FF0000"/>
                </a:solidFill>
              </a:rPr>
              <a:t>N'Software\Microsoft\MSSQLServer\MSSQLServer'</a:t>
            </a:r>
            <a:r>
              <a:rPr lang="pt-BR" sz="1600" dirty="0">
                <a:solidFill>
                  <a:srgbClr val="808080"/>
                </a:solidFill>
              </a:rPr>
              <a:t>, </a:t>
            </a:r>
            <a:r>
              <a:rPr lang="pt-BR" sz="1600" dirty="0">
                <a:solidFill>
                  <a:srgbClr val="FF0000"/>
                </a:solidFill>
              </a:rPr>
              <a:t>N'NumErrorLogs'</a:t>
            </a:r>
            <a:r>
              <a:rPr lang="pt-BR" sz="1600" dirty="0">
                <a:solidFill>
                  <a:srgbClr val="808080"/>
                </a:solidFill>
              </a:rPr>
              <a:t>, REG_DWORD, 20</a:t>
            </a:r>
            <a:endParaRPr lang="pt-BR" sz="1600" dirty="0"/>
          </a:p>
        </p:txBody>
      </p:sp>
      <p:sp>
        <p:nvSpPr>
          <p:cNvPr id="7"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algn="ctr"/>
            <a:r>
              <a:rPr lang="pt-BR" sz="4000" b="1" dirty="0">
                <a:solidFill>
                  <a:srgbClr val="002060"/>
                </a:solidFill>
              </a:rPr>
              <a:t>Configurações Pós Instalação</a:t>
            </a:r>
          </a:p>
        </p:txBody>
      </p:sp>
      <p:pic>
        <p:nvPicPr>
          <p:cNvPr id="5" name="Imagem 4"/>
          <p:cNvPicPr>
            <a:picLocks noChangeAspect="1"/>
          </p:cNvPicPr>
          <p:nvPr/>
        </p:nvPicPr>
        <p:blipFill>
          <a:blip r:embed="rId3" cstate="print"/>
          <a:stretch>
            <a:fillRect/>
          </a:stretch>
        </p:blipFill>
        <p:spPr>
          <a:xfrm>
            <a:off x="270787" y="3181490"/>
            <a:ext cx="6018254" cy="2071718"/>
          </a:xfrm>
          <a:prstGeom prst="rect">
            <a:avLst/>
          </a:prstGeom>
        </p:spPr>
      </p:pic>
      <p:sp>
        <p:nvSpPr>
          <p:cNvPr id="2" name="CaixaDeTexto 1"/>
          <p:cNvSpPr txBox="1"/>
          <p:nvPr/>
        </p:nvSpPr>
        <p:spPr>
          <a:xfrm>
            <a:off x="7223760" y="3272930"/>
            <a:ext cx="4572000" cy="2769989"/>
          </a:xfrm>
          <a:prstGeom prst="rect">
            <a:avLst/>
          </a:prstGeom>
          <a:noFill/>
        </p:spPr>
        <p:txBody>
          <a:bodyPr wrap="square" rtlCol="0">
            <a:spAutoFit/>
          </a:bodyPr>
          <a:lstStyle/>
          <a:p>
            <a:pPr marL="342900" indent="-342900">
              <a:buFont typeface="Arial" panose="020B0604020202020204" pitchFamily="34" charset="0"/>
              <a:buChar char="•"/>
            </a:pPr>
            <a:r>
              <a:rPr lang="pt-BR" sz="2600" dirty="0">
                <a:solidFill>
                  <a:srgbClr val="292A76"/>
                </a:solidFill>
              </a:rPr>
              <a:t>Crie um Job para executar a procedure abaixo uma vez por semana:</a:t>
            </a:r>
          </a:p>
          <a:p>
            <a:pPr marL="342900" indent="-342900">
              <a:buFont typeface="Arial" panose="020B0604020202020204" pitchFamily="34" charset="0"/>
              <a:buChar char="•"/>
            </a:pPr>
            <a:endParaRPr lang="pt-BR" sz="2600" dirty="0">
              <a:solidFill>
                <a:srgbClr val="292A76"/>
              </a:solidFill>
            </a:endParaRPr>
          </a:p>
          <a:p>
            <a:pPr marL="800100" lvl="1" indent="-342900">
              <a:buFont typeface="Arial" panose="020B0604020202020204" pitchFamily="34" charset="0"/>
              <a:buChar char="•"/>
            </a:pPr>
            <a:r>
              <a:rPr lang="pt-BR" sz="2200" dirty="0">
                <a:solidFill>
                  <a:srgbClr val="292A76"/>
                </a:solidFill>
              </a:rPr>
              <a:t>exec sp_cycle_errorlog</a:t>
            </a:r>
          </a:p>
          <a:p>
            <a:pPr marL="285750" indent="-285750">
              <a:buFont typeface="Arial" panose="020B0604020202020204" pitchFamily="34" charset="0"/>
              <a:buChar char="•"/>
            </a:pPr>
            <a:endParaRPr lang="pt-BR" dirty="0">
              <a:solidFill>
                <a:srgbClr val="292A76"/>
              </a:solidFill>
            </a:endParaRPr>
          </a:p>
          <a:p>
            <a:pPr algn="ctr"/>
            <a:r>
              <a:rPr lang="pt-BR" sz="3000" b="1" dirty="0">
                <a:solidFill>
                  <a:srgbClr val="292A76"/>
                </a:solidFill>
              </a:rPr>
              <a:t>DEMO</a:t>
            </a:r>
          </a:p>
        </p:txBody>
      </p:sp>
      <p:sp>
        <p:nvSpPr>
          <p:cNvPr id="3" name="Espaço Reservado para Número de Slide 2">
            <a:extLst>
              <a:ext uri="{FF2B5EF4-FFF2-40B4-BE49-F238E27FC236}">
                <a16:creationId xmlns:a16="http://schemas.microsoft.com/office/drawing/2014/main" id="{4F38FD25-9246-4ED8-A9E4-05CCAC900125}"/>
              </a:ext>
            </a:extLst>
          </p:cNvPr>
          <p:cNvSpPr>
            <a:spLocks noGrp="1"/>
          </p:cNvSpPr>
          <p:nvPr>
            <p:ph type="sldNum" sz="quarter" idx="4"/>
          </p:nvPr>
        </p:nvSpPr>
        <p:spPr/>
        <p:txBody>
          <a:bodyPr/>
          <a:lstStyle/>
          <a:p>
            <a:fld id="{A76F54FF-76C4-4040-9315-59D5D23324F5}" type="slidenum">
              <a:rPr lang="pt-BR" smtClean="0"/>
              <a:pPr/>
              <a:t>66</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308114" y="1300786"/>
            <a:ext cx="4343400" cy="3970318"/>
          </a:xfrm>
          <a:prstGeom prst="rect">
            <a:avLst/>
          </a:prstGeom>
          <a:noFill/>
        </p:spPr>
        <p:txBody>
          <a:bodyPr wrap="square" rtlCol="0">
            <a:spAutoFit/>
          </a:bodyPr>
          <a:lstStyle/>
          <a:p>
            <a:pPr marL="457200" indent="-457200">
              <a:buFont typeface="Arial" panose="020B0604020202020204" pitchFamily="34" charset="0"/>
              <a:buChar char="•"/>
            </a:pPr>
            <a:endParaRPr lang="pt-BR" sz="2000" dirty="0">
              <a:solidFill>
                <a:srgbClr val="002060"/>
              </a:solidFill>
            </a:endParaRPr>
          </a:p>
          <a:p>
            <a:pPr marL="457200" indent="-457200">
              <a:buFont typeface="Arial" panose="020B0604020202020204" pitchFamily="34" charset="0"/>
              <a:buChar char="•"/>
            </a:pPr>
            <a:r>
              <a:rPr lang="pt-BR" sz="2200" dirty="0">
                <a:solidFill>
                  <a:srgbClr val="002060"/>
                </a:solidFill>
              </a:rPr>
              <a:t>Melhora o tempo de criação de novas bases, do crescimento automático e da realização de  restores (apenas MDF)</a:t>
            </a:r>
          </a:p>
          <a:p>
            <a:pPr marL="457200" indent="-457200">
              <a:buFont typeface="Arial" panose="020B0604020202020204" pitchFamily="34" charset="0"/>
              <a:buChar char="•"/>
            </a:pPr>
            <a:endParaRPr lang="pt-BR" sz="2200" dirty="0">
              <a:solidFill>
                <a:srgbClr val="002060"/>
              </a:solidFill>
            </a:endParaRPr>
          </a:p>
          <a:p>
            <a:pPr marL="457200" indent="-457200">
              <a:buFont typeface="Arial" panose="020B0604020202020204" pitchFamily="34" charset="0"/>
              <a:buChar char="•"/>
            </a:pPr>
            <a:r>
              <a:rPr lang="pt-BR" sz="2200" dirty="0">
                <a:solidFill>
                  <a:srgbClr val="002060"/>
                </a:solidFill>
              </a:rPr>
              <a:t>Habilitando, o SQL não zera todo o arquivo, o que é uma operação demorada</a:t>
            </a:r>
          </a:p>
          <a:p>
            <a:pPr marL="457200" indent="-457200">
              <a:buFont typeface="Arial" panose="020B0604020202020204" pitchFamily="34" charset="0"/>
              <a:buChar char="•"/>
            </a:pPr>
            <a:endParaRPr lang="pt-BR" sz="2000" dirty="0">
              <a:solidFill>
                <a:srgbClr val="002060"/>
              </a:solidFill>
            </a:endParaRPr>
          </a:p>
          <a:p>
            <a:pPr marL="457200" indent="-457200">
              <a:buFont typeface="Arial" panose="020B0604020202020204" pitchFamily="34" charset="0"/>
              <a:buChar char="•"/>
            </a:pPr>
            <a:r>
              <a:rPr lang="pt-BR" sz="3600" b="1" dirty="0">
                <a:solidFill>
                  <a:srgbClr val="002060"/>
                </a:solidFill>
              </a:rPr>
              <a:t>DEMO</a:t>
            </a:r>
            <a:endParaRPr lang="pt-BR" sz="3600" b="1" dirty="0">
              <a:solidFill>
                <a:srgbClr val="002060"/>
              </a:solidFill>
              <a:latin typeface="Arial" panose="020B0604020202020204" pitchFamily="34" charset="0"/>
              <a:cs typeface="Arial" panose="020B0604020202020204" pitchFamily="34" charset="0"/>
            </a:endParaRPr>
          </a:p>
        </p:txBody>
      </p:sp>
      <p:sp>
        <p:nvSpPr>
          <p:cNvPr id="7"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algn="ctr"/>
            <a:r>
              <a:rPr lang="pt-BR" sz="4000" b="1" dirty="0">
                <a:solidFill>
                  <a:srgbClr val="002060"/>
                </a:solidFill>
              </a:rPr>
              <a:t>Instant File Initialization</a:t>
            </a:r>
          </a:p>
        </p:txBody>
      </p:sp>
      <p:pic>
        <p:nvPicPr>
          <p:cNvPr id="6" name="Imagem 5"/>
          <p:cNvPicPr>
            <a:picLocks noChangeAspect="1"/>
          </p:cNvPicPr>
          <p:nvPr/>
        </p:nvPicPr>
        <p:blipFill>
          <a:blip r:embed="rId3" cstate="print"/>
          <a:stretch>
            <a:fillRect/>
          </a:stretch>
        </p:blipFill>
        <p:spPr>
          <a:xfrm>
            <a:off x="4815628" y="1378129"/>
            <a:ext cx="7358901" cy="3611313"/>
          </a:xfrm>
          <a:prstGeom prst="rect">
            <a:avLst/>
          </a:prstGeom>
        </p:spPr>
      </p:pic>
      <p:sp>
        <p:nvSpPr>
          <p:cNvPr id="2" name="Espaço Reservado para Número de Slide 1">
            <a:extLst>
              <a:ext uri="{FF2B5EF4-FFF2-40B4-BE49-F238E27FC236}">
                <a16:creationId xmlns:a16="http://schemas.microsoft.com/office/drawing/2014/main" id="{9EA1A481-69E5-483D-9BCE-1226DB696325}"/>
              </a:ext>
            </a:extLst>
          </p:cNvPr>
          <p:cNvSpPr>
            <a:spLocks noGrp="1"/>
          </p:cNvSpPr>
          <p:nvPr>
            <p:ph type="sldNum" sz="quarter" idx="4"/>
          </p:nvPr>
        </p:nvSpPr>
        <p:spPr/>
        <p:txBody>
          <a:bodyPr/>
          <a:lstStyle/>
          <a:p>
            <a:fld id="{A76F54FF-76C4-4040-9315-59D5D23324F5}" type="slidenum">
              <a:rPr lang="pt-BR" smtClean="0"/>
              <a:pPr/>
              <a:t>67</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algn="ctr"/>
            <a:r>
              <a:rPr lang="pt-BR" sz="4000" b="1" dirty="0">
                <a:solidFill>
                  <a:srgbClr val="002060"/>
                </a:solidFill>
              </a:rPr>
              <a:t>Instant File Initialization</a:t>
            </a:r>
          </a:p>
        </p:txBody>
      </p:sp>
      <p:sp>
        <p:nvSpPr>
          <p:cNvPr id="2" name="Retângulo 1"/>
          <p:cNvSpPr/>
          <p:nvPr/>
        </p:nvSpPr>
        <p:spPr>
          <a:xfrm>
            <a:off x="175591" y="1689395"/>
            <a:ext cx="2985054" cy="1477328"/>
          </a:xfrm>
          <a:prstGeom prst="rect">
            <a:avLst/>
          </a:prstGeom>
        </p:spPr>
        <p:txBody>
          <a:bodyPr wrap="square">
            <a:spAutoFit/>
          </a:bodyPr>
          <a:lstStyle/>
          <a:p>
            <a:r>
              <a:rPr lang="pt-BR" dirty="0">
                <a:hlinkClick r:id="rId3"/>
              </a:rPr>
              <a:t>http://www.sqlskills.com/blogs/erin/instant-file-initialization-easier-to-enable-in-sql-server-2016-and-some-updated-numbers/</a:t>
            </a:r>
            <a:endParaRPr lang="pt-BR" dirty="0"/>
          </a:p>
        </p:txBody>
      </p:sp>
      <p:pic>
        <p:nvPicPr>
          <p:cNvPr id="3" name="Imagem 2"/>
          <p:cNvPicPr>
            <a:picLocks noChangeAspect="1"/>
          </p:cNvPicPr>
          <p:nvPr/>
        </p:nvPicPr>
        <p:blipFill>
          <a:blip r:embed="rId4" cstate="print"/>
          <a:stretch>
            <a:fillRect/>
          </a:stretch>
        </p:blipFill>
        <p:spPr>
          <a:xfrm>
            <a:off x="3448878" y="1304013"/>
            <a:ext cx="8743122" cy="5202748"/>
          </a:xfrm>
          <a:prstGeom prst="rect">
            <a:avLst/>
          </a:prstGeom>
        </p:spPr>
      </p:pic>
      <p:pic>
        <p:nvPicPr>
          <p:cNvPr id="9" name="Imagem 8"/>
          <p:cNvPicPr>
            <a:picLocks noChangeAspect="1"/>
          </p:cNvPicPr>
          <p:nvPr/>
        </p:nvPicPr>
        <p:blipFill>
          <a:blip r:embed="rId5" cstate="print"/>
          <a:stretch>
            <a:fillRect/>
          </a:stretch>
        </p:blipFill>
        <p:spPr>
          <a:xfrm>
            <a:off x="175591" y="4264002"/>
            <a:ext cx="3373413" cy="1332498"/>
          </a:xfrm>
          <a:prstGeom prst="rect">
            <a:avLst/>
          </a:prstGeom>
        </p:spPr>
      </p:pic>
      <p:sp>
        <p:nvSpPr>
          <p:cNvPr id="4" name="Espaço Reservado para Número de Slide 3">
            <a:extLst>
              <a:ext uri="{FF2B5EF4-FFF2-40B4-BE49-F238E27FC236}">
                <a16:creationId xmlns:a16="http://schemas.microsoft.com/office/drawing/2014/main" id="{19DD0F8C-5933-480C-AD6E-5EF07BCDAAE1}"/>
              </a:ext>
            </a:extLst>
          </p:cNvPr>
          <p:cNvSpPr>
            <a:spLocks noGrp="1"/>
          </p:cNvSpPr>
          <p:nvPr>
            <p:ph type="sldNum" sz="quarter" idx="4"/>
          </p:nvPr>
        </p:nvSpPr>
        <p:spPr/>
        <p:txBody>
          <a:bodyPr/>
          <a:lstStyle/>
          <a:p>
            <a:fld id="{A76F54FF-76C4-4040-9315-59D5D23324F5}" type="slidenum">
              <a:rPr lang="pt-BR" smtClean="0"/>
              <a:pPr/>
              <a:t>68</a:t>
            </a:fld>
            <a:r>
              <a:rPr lang="pt-BR"/>
              <a:t> de 88</a:t>
            </a:r>
            <a:endParaRPr lang="pt-BR" dirty="0"/>
          </a:p>
        </p:txBody>
      </p:sp>
    </p:spTree>
    <p:extLst>
      <p:ext uri="{BB962C8B-B14F-4D97-AF65-F5344CB8AC3E}">
        <p14:creationId xmlns:p14="http://schemas.microsoft.com/office/powerpoint/2010/main" val="23254610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algn="ctr"/>
            <a:r>
              <a:rPr lang="pt-BR" sz="4000" b="1" dirty="0">
                <a:solidFill>
                  <a:srgbClr val="002060"/>
                </a:solidFill>
              </a:rPr>
              <a:t>Instant File </a:t>
            </a:r>
            <a:r>
              <a:rPr lang="pt-BR" sz="4000" b="1" dirty="0" err="1">
                <a:solidFill>
                  <a:srgbClr val="002060"/>
                </a:solidFill>
              </a:rPr>
              <a:t>Initialization</a:t>
            </a:r>
            <a:r>
              <a:rPr lang="pt-BR" sz="4000" b="1" dirty="0">
                <a:solidFill>
                  <a:srgbClr val="002060"/>
                </a:solidFill>
              </a:rPr>
              <a:t> – </a:t>
            </a:r>
          </a:p>
          <a:p>
            <a:pPr algn="ctr"/>
            <a:r>
              <a:rPr lang="pt-BR" sz="4000" b="1" dirty="0">
                <a:solidFill>
                  <a:srgbClr val="002060"/>
                </a:solidFill>
              </a:rPr>
              <a:t>SQL Server 2016</a:t>
            </a:r>
          </a:p>
        </p:txBody>
      </p:sp>
      <p:pic>
        <p:nvPicPr>
          <p:cNvPr id="2" name="Imagem 1"/>
          <p:cNvPicPr>
            <a:picLocks noChangeAspect="1"/>
          </p:cNvPicPr>
          <p:nvPr/>
        </p:nvPicPr>
        <p:blipFill>
          <a:blip r:embed="rId3"/>
          <a:stretch>
            <a:fillRect/>
          </a:stretch>
        </p:blipFill>
        <p:spPr>
          <a:xfrm>
            <a:off x="2702210" y="1540114"/>
            <a:ext cx="6561196" cy="4911664"/>
          </a:xfrm>
          <a:prstGeom prst="rect">
            <a:avLst/>
          </a:prstGeom>
        </p:spPr>
      </p:pic>
      <p:sp>
        <p:nvSpPr>
          <p:cNvPr id="3" name="Espaço Reservado para Número de Slide 2">
            <a:extLst>
              <a:ext uri="{FF2B5EF4-FFF2-40B4-BE49-F238E27FC236}">
                <a16:creationId xmlns:a16="http://schemas.microsoft.com/office/drawing/2014/main" id="{69752BC0-BB2C-406A-91DE-9C10CE560975}"/>
              </a:ext>
            </a:extLst>
          </p:cNvPr>
          <p:cNvSpPr>
            <a:spLocks noGrp="1"/>
          </p:cNvSpPr>
          <p:nvPr>
            <p:ph type="sldNum" sz="quarter" idx="4"/>
          </p:nvPr>
        </p:nvSpPr>
        <p:spPr/>
        <p:txBody>
          <a:bodyPr/>
          <a:lstStyle/>
          <a:p>
            <a:fld id="{A76F54FF-76C4-4040-9315-59D5D23324F5}" type="slidenum">
              <a:rPr lang="pt-BR" smtClean="0"/>
              <a:pPr/>
              <a:t>69</a:t>
            </a:fld>
            <a:r>
              <a:rPr lang="pt-BR"/>
              <a:t> de 88</a:t>
            </a:r>
            <a:endParaRPr lang="pt-BR" dirty="0"/>
          </a:p>
        </p:txBody>
      </p:sp>
    </p:spTree>
    <p:extLst>
      <p:ext uri="{BB962C8B-B14F-4D97-AF65-F5344CB8AC3E}">
        <p14:creationId xmlns:p14="http://schemas.microsoft.com/office/powerpoint/2010/main" val="1557981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8" name="CaixaDeTexto 7"/>
          <p:cNvSpPr txBox="1"/>
          <p:nvPr/>
        </p:nvSpPr>
        <p:spPr>
          <a:xfrm>
            <a:off x="1825385" y="1362035"/>
            <a:ext cx="11267000" cy="4031873"/>
          </a:xfrm>
          <a:prstGeom prst="rect">
            <a:avLst/>
          </a:prstGeom>
          <a:noFill/>
        </p:spPr>
        <p:txBody>
          <a:bodyPr wrap="square" rtlCol="0">
            <a:spAutoFit/>
          </a:bodyPr>
          <a:lstStyle/>
          <a:p>
            <a:pPr>
              <a:lnSpc>
                <a:spcPct val="200000"/>
              </a:lnSpc>
            </a:pPr>
            <a:r>
              <a:rPr lang="pt-BR" sz="2600" dirty="0">
                <a:solidFill>
                  <a:srgbClr val="002060"/>
                </a:solidFill>
                <a:hlinkClick r:id="rId3"/>
              </a:rPr>
              <a:t>contato@fabriciolima.net</a:t>
            </a:r>
            <a:endParaRPr lang="pt-BR" sz="2600" dirty="0">
              <a:solidFill>
                <a:srgbClr val="002060"/>
              </a:solidFill>
            </a:endParaRPr>
          </a:p>
          <a:p>
            <a:pPr>
              <a:lnSpc>
                <a:spcPct val="200000"/>
              </a:lnSpc>
            </a:pPr>
            <a:r>
              <a:rPr lang="pt-BR" sz="2200" dirty="0">
                <a:solidFill>
                  <a:srgbClr val="002060"/>
                </a:solidFill>
                <a:hlinkClick r:id="rId4"/>
              </a:rPr>
              <a:t>www.facebook.com/pages/Fabricio-Lima-Consultoria-SQL-Server/239658476126229</a:t>
            </a:r>
            <a:endParaRPr lang="pt-BR" sz="2200" dirty="0">
              <a:solidFill>
                <a:srgbClr val="002060"/>
              </a:solidFill>
            </a:endParaRPr>
          </a:p>
          <a:p>
            <a:pPr>
              <a:lnSpc>
                <a:spcPct val="200000"/>
              </a:lnSpc>
            </a:pPr>
            <a:r>
              <a:rPr lang="pt-BR" sz="2800" dirty="0">
                <a:hlinkClick r:id="rId5" action="ppaction://hlinkfile"/>
              </a:rPr>
              <a:t>br.linkedin.com/in/FabricioLimaSolucoesEmBD</a:t>
            </a:r>
            <a:endParaRPr lang="pt-BR" sz="2800" dirty="0"/>
          </a:p>
          <a:p>
            <a:pPr>
              <a:lnSpc>
                <a:spcPct val="200000"/>
              </a:lnSpc>
            </a:pPr>
            <a:r>
              <a:rPr lang="pt-BR" sz="2600" dirty="0">
                <a:solidFill>
                  <a:srgbClr val="002060"/>
                </a:solidFill>
              </a:rPr>
              <a:t>fabriciolima.net</a:t>
            </a:r>
          </a:p>
          <a:p>
            <a:pPr>
              <a:lnSpc>
                <a:spcPct val="200000"/>
              </a:lnSpc>
            </a:pPr>
            <a:r>
              <a:rPr lang="pt-BR" sz="2600" dirty="0">
                <a:solidFill>
                  <a:srgbClr val="002060"/>
                </a:solidFill>
                <a:hlinkClick r:id="rId6"/>
              </a:rPr>
              <a:t>twitter.com/Fabriciodba</a:t>
            </a:r>
            <a:endParaRPr lang="pt-BR" sz="2800" dirty="0">
              <a:solidFill>
                <a:srgbClr val="002060"/>
              </a:solidFill>
            </a:endParaRPr>
          </a:p>
        </p:txBody>
      </p:sp>
      <p:sp>
        <p:nvSpPr>
          <p:cNvPr id="5" name="Título 1"/>
          <p:cNvSpPr txBox="1">
            <a:spLocks/>
          </p:cNvSpPr>
          <p:nvPr/>
        </p:nvSpPr>
        <p:spPr>
          <a:xfrm>
            <a:off x="381799" y="190500"/>
            <a:ext cx="8086476" cy="1104899"/>
          </a:xfrm>
          <a:prstGeom prst="rect">
            <a:avLst/>
          </a:prstGeom>
        </p:spPr>
        <p:txBody>
          <a:bodyPr vert="horz" lIns="91440" tIns="45720" rIns="91440" bIns="45720" rtlCol="0" anchor="ctr">
            <a:noAutofit/>
          </a:bodyPr>
          <a:lstStyle/>
          <a:p>
            <a:pPr algn="ctr">
              <a:spcAft>
                <a:spcPts val="800"/>
              </a:spcAft>
            </a:pPr>
            <a:r>
              <a:rPr lang="pt-BR" sz="4000" b="1" dirty="0">
                <a:solidFill>
                  <a:srgbClr val="002060"/>
                </a:solidFill>
              </a:rPr>
              <a:t>Contatos</a:t>
            </a:r>
            <a:endParaRPr lang="pt-BR" sz="4000" b="1" dirty="0">
              <a:solidFill>
                <a:srgbClr val="002060"/>
              </a:solidFill>
              <a:cs typeface="Arial" panose="020B0604020202020204" pitchFamily="34" charset="0"/>
            </a:endParaRPr>
          </a:p>
        </p:txBody>
      </p:sp>
      <p:pic>
        <p:nvPicPr>
          <p:cNvPr id="9" name="Imagem 8" descr="email.jpg"/>
          <p:cNvPicPr/>
          <p:nvPr/>
        </p:nvPicPr>
        <p:blipFill>
          <a:blip r:embed="rId7" cstate="print"/>
          <a:stretch>
            <a:fillRect/>
          </a:stretch>
        </p:blipFill>
        <p:spPr>
          <a:xfrm>
            <a:off x="613755" y="1618822"/>
            <a:ext cx="775253" cy="475636"/>
          </a:xfrm>
          <a:prstGeom prst="rect">
            <a:avLst/>
          </a:prstGeom>
        </p:spPr>
      </p:pic>
      <p:pic>
        <p:nvPicPr>
          <p:cNvPr id="10" name="Imagem 9" descr="facebook.png"/>
          <p:cNvPicPr/>
          <p:nvPr/>
        </p:nvPicPr>
        <p:blipFill>
          <a:blip r:embed="rId8" cstate="print"/>
          <a:stretch>
            <a:fillRect/>
          </a:stretch>
        </p:blipFill>
        <p:spPr>
          <a:xfrm>
            <a:off x="445926" y="2339364"/>
            <a:ext cx="1110912" cy="406797"/>
          </a:xfrm>
          <a:prstGeom prst="rect">
            <a:avLst/>
          </a:prstGeom>
        </p:spPr>
      </p:pic>
      <p:pic>
        <p:nvPicPr>
          <p:cNvPr id="11" name="Imagem 10" descr="linkedin.png"/>
          <p:cNvPicPr/>
          <p:nvPr/>
        </p:nvPicPr>
        <p:blipFill>
          <a:blip r:embed="rId9" cstate="print"/>
          <a:stretch>
            <a:fillRect/>
          </a:stretch>
        </p:blipFill>
        <p:spPr>
          <a:xfrm>
            <a:off x="347015" y="3155870"/>
            <a:ext cx="1260182" cy="528890"/>
          </a:xfrm>
          <a:prstGeom prst="rect">
            <a:avLst/>
          </a:prstGeom>
        </p:spPr>
      </p:pic>
      <p:pic>
        <p:nvPicPr>
          <p:cNvPr id="12" name="Imagem 11" descr="skype_logo.jpg"/>
          <p:cNvPicPr/>
          <p:nvPr/>
        </p:nvPicPr>
        <p:blipFill>
          <a:blip r:embed="rId10" cstate="print"/>
          <a:stretch>
            <a:fillRect/>
          </a:stretch>
        </p:blipFill>
        <p:spPr>
          <a:xfrm>
            <a:off x="616826" y="3900054"/>
            <a:ext cx="983369" cy="598616"/>
          </a:xfrm>
          <a:prstGeom prst="rect">
            <a:avLst/>
          </a:prstGeom>
        </p:spPr>
      </p:pic>
      <p:pic>
        <p:nvPicPr>
          <p:cNvPr id="13" name="Imagem 12" descr="twitter.png"/>
          <p:cNvPicPr/>
          <p:nvPr/>
        </p:nvPicPr>
        <p:blipFill>
          <a:blip r:embed="rId11" cstate="print"/>
          <a:stretch>
            <a:fillRect/>
          </a:stretch>
        </p:blipFill>
        <p:spPr>
          <a:xfrm>
            <a:off x="411142" y="4792279"/>
            <a:ext cx="1131927" cy="523315"/>
          </a:xfrm>
          <a:prstGeom prst="rect">
            <a:avLst/>
          </a:prstGeom>
        </p:spPr>
      </p:pic>
      <p:sp>
        <p:nvSpPr>
          <p:cNvPr id="2" name="Espaço Reservado para Número de Slide 1">
            <a:extLst>
              <a:ext uri="{FF2B5EF4-FFF2-40B4-BE49-F238E27FC236}">
                <a16:creationId xmlns:a16="http://schemas.microsoft.com/office/drawing/2014/main" id="{569A96E8-72A4-49C2-9769-BCDA3ED6AAD3}"/>
              </a:ext>
            </a:extLst>
          </p:cNvPr>
          <p:cNvSpPr>
            <a:spLocks noGrp="1"/>
          </p:cNvSpPr>
          <p:nvPr>
            <p:ph type="sldNum" sz="quarter" idx="4"/>
          </p:nvPr>
        </p:nvSpPr>
        <p:spPr/>
        <p:txBody>
          <a:bodyPr/>
          <a:lstStyle/>
          <a:p>
            <a:fld id="{A76F54FF-76C4-4040-9315-59D5D23324F5}" type="slidenum">
              <a:rPr lang="pt-BR" smtClean="0"/>
              <a:pPr/>
              <a:t>7</a:t>
            </a:fld>
            <a:r>
              <a:rPr lang="pt-BR"/>
              <a:t> de 88</a:t>
            </a:r>
            <a:endParaRPr lang="pt-BR" dirty="0"/>
          </a:p>
        </p:txBody>
      </p:sp>
    </p:spTree>
    <p:extLst>
      <p:ext uri="{BB962C8B-B14F-4D97-AF65-F5344CB8AC3E}">
        <p14:creationId xmlns:p14="http://schemas.microsoft.com/office/powerpoint/2010/main" val="26324272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327326" y="1801232"/>
            <a:ext cx="4790774" cy="2308324"/>
          </a:xfrm>
          <a:prstGeom prst="rect">
            <a:avLst/>
          </a:prstGeom>
        </p:spPr>
        <p:txBody>
          <a:bodyPr wrap="square">
            <a:spAutoFit/>
          </a:bodyPr>
          <a:lstStyle/>
          <a:p>
            <a:r>
              <a:rPr lang="pt-BR" sz="3600" dirty="0">
                <a:solidFill>
                  <a:srgbClr val="292A76"/>
                </a:solidFill>
              </a:rPr>
              <a:t>“Quando você descobre que o IFI existe e seus </a:t>
            </a:r>
            <a:r>
              <a:rPr lang="pt-BR" sz="3600" dirty="0" err="1">
                <a:solidFill>
                  <a:srgbClr val="292A76"/>
                </a:solidFill>
              </a:rPr>
              <a:t>restores</a:t>
            </a:r>
            <a:r>
              <a:rPr lang="pt-BR" sz="3600" dirty="0">
                <a:solidFill>
                  <a:srgbClr val="292A76"/>
                </a:solidFill>
              </a:rPr>
              <a:t> serão mais rápidos”</a:t>
            </a:r>
            <a:endParaRPr lang="pt-BR" sz="3600" dirty="0"/>
          </a:p>
        </p:txBody>
      </p:sp>
      <p:pic>
        <p:nvPicPr>
          <p:cNvPr id="3074" name="Picture 2" descr="When we manage to fix two corrupted databases in a row with no data loss (HT @sqlprinces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587999" y="1801232"/>
            <a:ext cx="6393365" cy="3596268"/>
          </a:xfrm>
          <a:prstGeom prst="rect">
            <a:avLst/>
          </a:prstGeom>
          <a:noFill/>
          <a:extLst>
            <a:ext uri="{909E8E84-426E-40DD-AFC4-6F175D3DCCD1}">
              <a14:hiddenFill xmlns:a14="http://schemas.microsoft.com/office/drawing/2010/main">
                <a:solidFill>
                  <a:srgbClr val="FFFFFF"/>
                </a:solidFill>
              </a14:hiddenFill>
            </a:ext>
          </a:extLst>
        </p:spPr>
      </p:pic>
      <p:sp>
        <p:nvSpPr>
          <p:cNvPr id="4" name="Espaço Reservado para Número de Slide 3">
            <a:extLst>
              <a:ext uri="{FF2B5EF4-FFF2-40B4-BE49-F238E27FC236}">
                <a16:creationId xmlns:a16="http://schemas.microsoft.com/office/drawing/2014/main" id="{88C6CEE9-54D7-4A78-9CF8-F7C0D4A1CF83}"/>
              </a:ext>
            </a:extLst>
          </p:cNvPr>
          <p:cNvSpPr>
            <a:spLocks noGrp="1"/>
          </p:cNvSpPr>
          <p:nvPr>
            <p:ph type="sldNum" sz="quarter" idx="4"/>
          </p:nvPr>
        </p:nvSpPr>
        <p:spPr/>
        <p:txBody>
          <a:bodyPr/>
          <a:lstStyle/>
          <a:p>
            <a:fld id="{A76F54FF-76C4-4040-9315-59D5D23324F5}" type="slidenum">
              <a:rPr lang="pt-BR" smtClean="0"/>
              <a:pPr/>
              <a:t>70</a:t>
            </a:fld>
            <a:r>
              <a:rPr lang="pt-BR"/>
              <a:t> de 88</a:t>
            </a:r>
            <a:endParaRPr lang="pt-BR" dirty="0"/>
          </a:p>
        </p:txBody>
      </p:sp>
    </p:spTree>
    <p:extLst>
      <p:ext uri="{BB962C8B-B14F-4D97-AF65-F5344CB8AC3E}">
        <p14:creationId xmlns:p14="http://schemas.microsoft.com/office/powerpoint/2010/main" val="137119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795130" y="1300786"/>
            <a:ext cx="11267000" cy="5293757"/>
          </a:xfrm>
          <a:prstGeom prst="rect">
            <a:avLst/>
          </a:prstGeom>
          <a:noFill/>
        </p:spPr>
        <p:txBody>
          <a:bodyPr wrap="square" rtlCol="0">
            <a:spAutoFit/>
          </a:bodyPr>
          <a:lstStyle/>
          <a:p>
            <a:pPr marL="457200" indent="-457200">
              <a:buFont typeface="Arial" panose="020B0604020202020204" pitchFamily="34" charset="0"/>
              <a:buChar char="•"/>
            </a:pPr>
            <a:r>
              <a:rPr lang="pt-BR" sz="2600" b="1" u="sng" dirty="0">
                <a:solidFill>
                  <a:srgbClr val="002060"/>
                </a:solidFill>
              </a:rPr>
              <a:t>Master</a:t>
            </a:r>
            <a:r>
              <a:rPr lang="pt-BR" sz="2600" dirty="0">
                <a:solidFill>
                  <a:srgbClr val="002060"/>
                </a:solidFill>
              </a:rPr>
              <a:t> – Contém informações de configuração da instância, localização dos arquivos “*.LDF” e “*.MDF” do SQL Server, Logins, Linked Servers e etc. </a:t>
            </a:r>
          </a:p>
          <a:p>
            <a:pPr marL="457200" indent="-457200">
              <a:buFont typeface="Arial" panose="020B0604020202020204" pitchFamily="34" charset="0"/>
              <a:buChar char="•"/>
            </a:pPr>
            <a:endParaRPr lang="pt-BR" sz="2600" dirty="0">
              <a:solidFill>
                <a:srgbClr val="002060"/>
              </a:solidFill>
            </a:endParaRPr>
          </a:p>
          <a:p>
            <a:pPr marL="457200" indent="-457200">
              <a:buFont typeface="Arial" panose="020B0604020202020204" pitchFamily="34" charset="0"/>
              <a:buChar char="•"/>
            </a:pPr>
            <a:r>
              <a:rPr lang="pt-BR" sz="2600" b="1" u="sng" dirty="0">
                <a:solidFill>
                  <a:srgbClr val="002060"/>
                </a:solidFill>
              </a:rPr>
              <a:t>Model</a:t>
            </a:r>
            <a:r>
              <a:rPr lang="pt-BR" sz="2600" b="1" dirty="0">
                <a:solidFill>
                  <a:srgbClr val="002060"/>
                </a:solidFill>
              </a:rPr>
              <a:t> </a:t>
            </a:r>
            <a:r>
              <a:rPr lang="pt-BR" sz="2600" dirty="0">
                <a:solidFill>
                  <a:srgbClr val="002060"/>
                </a:solidFill>
              </a:rPr>
              <a:t>– Database Template utilizada para a criação de novas bases de  dados. Ela também é utilizada para criar o TempDB toda vez que o SQL Server é iniciado.</a:t>
            </a:r>
          </a:p>
          <a:p>
            <a:pPr marL="457200" indent="-457200">
              <a:buFont typeface="Arial" panose="020B0604020202020204" pitchFamily="34" charset="0"/>
              <a:buChar char="•"/>
            </a:pPr>
            <a:endParaRPr lang="pt-BR" sz="2600" dirty="0">
              <a:solidFill>
                <a:srgbClr val="002060"/>
              </a:solidFill>
            </a:endParaRPr>
          </a:p>
          <a:p>
            <a:pPr marL="457200" indent="-457200">
              <a:buFont typeface="Arial" panose="020B0604020202020204" pitchFamily="34" charset="0"/>
              <a:buChar char="•"/>
            </a:pPr>
            <a:r>
              <a:rPr lang="pt-BR" sz="2600" b="1" u="sng" dirty="0">
                <a:solidFill>
                  <a:srgbClr val="002060"/>
                </a:solidFill>
              </a:rPr>
              <a:t>Msdb</a:t>
            </a:r>
            <a:r>
              <a:rPr lang="pt-BR" sz="2600" dirty="0">
                <a:solidFill>
                  <a:srgbClr val="002060"/>
                </a:solidFill>
              </a:rPr>
              <a:t> – Utilizada pelo SQL Agent, Database Mail e Service Broker. Contém todas as informações de Jobs e histórico de Backup e Restore.</a:t>
            </a:r>
          </a:p>
          <a:p>
            <a:pPr marL="457200" indent="-457200">
              <a:buFont typeface="Arial" panose="020B0604020202020204" pitchFamily="34" charset="0"/>
              <a:buChar char="•"/>
            </a:pPr>
            <a:endParaRPr lang="pt-BR" sz="2600" dirty="0">
              <a:solidFill>
                <a:srgbClr val="002060"/>
              </a:solidFill>
            </a:endParaRPr>
          </a:p>
          <a:p>
            <a:pPr marL="457200" indent="-457200">
              <a:buFont typeface="Arial" panose="020B0604020202020204" pitchFamily="34" charset="0"/>
              <a:buChar char="•"/>
            </a:pPr>
            <a:r>
              <a:rPr lang="pt-BR" sz="2600" b="1" u="sng" dirty="0">
                <a:solidFill>
                  <a:srgbClr val="002060"/>
                </a:solidFill>
              </a:rPr>
              <a:t>TempDB</a:t>
            </a:r>
            <a:r>
              <a:rPr lang="pt-BR" sz="2600" dirty="0">
                <a:solidFill>
                  <a:srgbClr val="002060"/>
                </a:solidFill>
              </a:rPr>
              <a:t> – Uma das bases com mais I/O em qualquer ambiente SQL Server. É utilizada para tabelas temporárias, cursores, tabelas variável, Rebuild ONLINE de índices, order by e group by (em caso de pouca memória) e etc.</a:t>
            </a:r>
          </a:p>
        </p:txBody>
      </p:sp>
      <p:sp>
        <p:nvSpPr>
          <p:cNvPr id="7"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Bases de Sistema</a:t>
            </a:r>
          </a:p>
        </p:txBody>
      </p:sp>
      <p:sp>
        <p:nvSpPr>
          <p:cNvPr id="2" name="Espaço Reservado para Número de Slide 1">
            <a:extLst>
              <a:ext uri="{FF2B5EF4-FFF2-40B4-BE49-F238E27FC236}">
                <a16:creationId xmlns:a16="http://schemas.microsoft.com/office/drawing/2014/main" id="{46443486-5828-496A-AC64-20274E5E39BB}"/>
              </a:ext>
            </a:extLst>
          </p:cNvPr>
          <p:cNvSpPr>
            <a:spLocks noGrp="1"/>
          </p:cNvSpPr>
          <p:nvPr>
            <p:ph type="sldNum" sz="quarter" idx="4"/>
          </p:nvPr>
        </p:nvSpPr>
        <p:spPr/>
        <p:txBody>
          <a:bodyPr/>
          <a:lstStyle/>
          <a:p>
            <a:fld id="{A76F54FF-76C4-4040-9315-59D5D23324F5}" type="slidenum">
              <a:rPr lang="pt-BR" smtClean="0"/>
              <a:pPr/>
              <a:t>71</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298581" y="1319447"/>
            <a:ext cx="7445828" cy="4524315"/>
          </a:xfrm>
          <a:prstGeom prst="rect">
            <a:avLst/>
          </a:prstGeom>
          <a:noFill/>
        </p:spPr>
        <p:txBody>
          <a:bodyPr wrap="square" rtlCol="0">
            <a:spAutoFit/>
          </a:bodyPr>
          <a:lstStyle/>
          <a:p>
            <a:pPr marL="514350" indent="-514350">
              <a:buFont typeface="Arial" pitchFamily="34" charset="0"/>
              <a:buChar char="•"/>
            </a:pPr>
            <a:endParaRPr lang="pt-BR" sz="2400" dirty="0">
              <a:solidFill>
                <a:srgbClr val="002060"/>
              </a:solidFill>
            </a:endParaRPr>
          </a:p>
          <a:p>
            <a:pPr marL="514350" indent="-514350">
              <a:buFont typeface="Arial" pitchFamily="34" charset="0"/>
              <a:buChar char="•"/>
            </a:pPr>
            <a:r>
              <a:rPr lang="pt-BR" sz="2400" dirty="0">
                <a:solidFill>
                  <a:srgbClr val="002060"/>
                </a:solidFill>
              </a:rPr>
              <a:t>Podemos ter até 50 instâncias instaladas em um mesmo servidor</a:t>
            </a:r>
          </a:p>
          <a:p>
            <a:pPr marL="514350" indent="-514350">
              <a:buFont typeface="Arial" pitchFamily="34" charset="0"/>
              <a:buChar char="•"/>
            </a:pPr>
            <a:r>
              <a:rPr lang="pt-BR" sz="2400" dirty="0">
                <a:solidFill>
                  <a:srgbClr val="002060"/>
                </a:solidFill>
              </a:rPr>
              <a:t>Cada instância é completamente independente em termos de segurança e dados armazenados</a:t>
            </a:r>
          </a:p>
          <a:p>
            <a:pPr marL="514350" indent="-514350">
              <a:buFont typeface="Arial" pitchFamily="34" charset="0"/>
              <a:buChar char="•"/>
            </a:pPr>
            <a:r>
              <a:rPr lang="pt-BR" sz="2400" dirty="0">
                <a:solidFill>
                  <a:srgbClr val="002060"/>
                </a:solidFill>
              </a:rPr>
              <a:t>Os recursos de um servidor serão compartilhados pelas instâncias instaladas. Por exemplo: CPU, Memória e disco (se você colocar no mesmo disco)</a:t>
            </a:r>
          </a:p>
          <a:p>
            <a:pPr marL="514350" indent="-514350">
              <a:buFont typeface="Arial" pitchFamily="34" charset="0"/>
              <a:buChar char="•"/>
            </a:pPr>
            <a:r>
              <a:rPr lang="pt-BR" sz="2400" dirty="0">
                <a:solidFill>
                  <a:srgbClr val="002060"/>
                </a:solidFill>
              </a:rPr>
              <a:t>Apenas uma instância pode ser definida como </a:t>
            </a:r>
            <a:r>
              <a:rPr lang="pt-BR" sz="2400" b="1" dirty="0">
                <a:solidFill>
                  <a:srgbClr val="002060"/>
                </a:solidFill>
              </a:rPr>
              <a:t>“default instance”</a:t>
            </a:r>
            <a:r>
              <a:rPr lang="pt-BR" sz="2400" dirty="0">
                <a:solidFill>
                  <a:srgbClr val="002060"/>
                </a:solidFill>
              </a:rPr>
              <a:t>, enquanto as demais são definidas como </a:t>
            </a:r>
            <a:r>
              <a:rPr lang="pt-BR" sz="2400" b="1" dirty="0">
                <a:solidFill>
                  <a:srgbClr val="002060"/>
                </a:solidFill>
              </a:rPr>
              <a:t>“named instances”</a:t>
            </a:r>
          </a:p>
          <a:p>
            <a:pPr marL="514350" indent="-514350">
              <a:buFont typeface="Arial" pitchFamily="34" charset="0"/>
              <a:buChar char="•"/>
            </a:pPr>
            <a:endParaRPr lang="pt-BR" sz="2400" dirty="0">
              <a:solidFill>
                <a:srgbClr val="002060"/>
              </a:solidFill>
            </a:endParaRPr>
          </a:p>
        </p:txBody>
      </p:sp>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lvl="0" algn="ctr"/>
            <a:r>
              <a:rPr lang="pt-BR" sz="4000" b="1" dirty="0">
                <a:solidFill>
                  <a:srgbClr val="002060"/>
                </a:solidFill>
              </a:rPr>
              <a:t>Múltiplas Instância no SQL Server</a:t>
            </a:r>
          </a:p>
        </p:txBody>
      </p:sp>
      <p:pic>
        <p:nvPicPr>
          <p:cNvPr id="6" name="Imagem 5" descr="instances.png"/>
          <p:cNvPicPr>
            <a:picLocks noChangeAspect="1"/>
          </p:cNvPicPr>
          <p:nvPr/>
        </p:nvPicPr>
        <p:blipFill>
          <a:blip r:embed="rId3" cstate="print"/>
          <a:stretch>
            <a:fillRect/>
          </a:stretch>
        </p:blipFill>
        <p:spPr>
          <a:xfrm>
            <a:off x="8143664" y="1409961"/>
            <a:ext cx="3452726" cy="3257289"/>
          </a:xfrm>
          <a:prstGeom prst="rect">
            <a:avLst/>
          </a:prstGeom>
        </p:spPr>
      </p:pic>
      <p:pic>
        <p:nvPicPr>
          <p:cNvPr id="1026" name="Picture 2" descr="C:\Users\Luiz Vitor\Desktop\Figure-5-3.gif"/>
          <p:cNvPicPr>
            <a:picLocks noChangeAspect="1" noChangeArrowheads="1"/>
          </p:cNvPicPr>
          <p:nvPr/>
        </p:nvPicPr>
        <p:blipFill>
          <a:blip r:embed="rId4" cstate="print"/>
          <a:srcRect/>
          <a:stretch>
            <a:fillRect/>
          </a:stretch>
        </p:blipFill>
        <p:spPr bwMode="auto">
          <a:xfrm>
            <a:off x="8329613" y="4814888"/>
            <a:ext cx="3014662" cy="1542154"/>
          </a:xfrm>
          <a:prstGeom prst="rect">
            <a:avLst/>
          </a:prstGeom>
          <a:noFill/>
        </p:spPr>
      </p:pic>
      <p:sp>
        <p:nvSpPr>
          <p:cNvPr id="2" name="Espaço Reservado para Número de Slide 1">
            <a:extLst>
              <a:ext uri="{FF2B5EF4-FFF2-40B4-BE49-F238E27FC236}">
                <a16:creationId xmlns:a16="http://schemas.microsoft.com/office/drawing/2014/main" id="{126E8B5D-919F-4EF1-B316-9791D2A3A374}"/>
              </a:ext>
            </a:extLst>
          </p:cNvPr>
          <p:cNvSpPr>
            <a:spLocks noGrp="1"/>
          </p:cNvSpPr>
          <p:nvPr>
            <p:ph type="sldNum" sz="quarter" idx="4"/>
          </p:nvPr>
        </p:nvSpPr>
        <p:spPr/>
        <p:txBody>
          <a:bodyPr/>
          <a:lstStyle/>
          <a:p>
            <a:fld id="{A76F54FF-76C4-4040-9315-59D5D23324F5}" type="slidenum">
              <a:rPr lang="pt-BR" smtClean="0"/>
              <a:pPr/>
              <a:t>72</a:t>
            </a:fld>
            <a:r>
              <a:rPr lang="pt-BR"/>
              <a:t> de 88</a:t>
            </a:r>
            <a:endParaRPr lang="pt-BR" dirty="0"/>
          </a:p>
        </p:txBody>
      </p:sp>
    </p:spTree>
    <p:extLst>
      <p:ext uri="{BB962C8B-B14F-4D97-AF65-F5344CB8AC3E}">
        <p14:creationId xmlns:p14="http://schemas.microsoft.com/office/powerpoint/2010/main" val="187439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429963" y="2221110"/>
            <a:ext cx="4790774" cy="2862322"/>
          </a:xfrm>
          <a:prstGeom prst="rect">
            <a:avLst/>
          </a:prstGeom>
        </p:spPr>
        <p:txBody>
          <a:bodyPr wrap="square">
            <a:spAutoFit/>
          </a:bodyPr>
          <a:lstStyle/>
          <a:p>
            <a:r>
              <a:rPr lang="pt-BR" sz="3600" dirty="0">
                <a:solidFill>
                  <a:srgbClr val="292A76"/>
                </a:solidFill>
              </a:rPr>
              <a:t>“Quando eu logo em um novo cliente e ele não tem nem e-mail configurado no SQL Server”</a:t>
            </a:r>
            <a:endParaRPr lang="pt-BR" sz="3600" dirty="0"/>
          </a:p>
        </p:txBody>
      </p:sp>
      <p:pic>
        <p:nvPicPr>
          <p:cNvPr id="4098" name="Picture 2" descr="When you leave a script to run overnight, and then find it failed 5 minutes after you left the offic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276725" y="2105276"/>
            <a:ext cx="5100336" cy="3892910"/>
          </a:xfrm>
          <a:prstGeom prst="rect">
            <a:avLst/>
          </a:prstGeom>
          <a:noFill/>
          <a:extLst>
            <a:ext uri="{909E8E84-426E-40DD-AFC4-6F175D3DCCD1}">
              <a14:hiddenFill xmlns:a14="http://schemas.microsoft.com/office/drawing/2010/main">
                <a:solidFill>
                  <a:srgbClr val="FFFFFF"/>
                </a:solidFill>
              </a14:hiddenFill>
            </a:ext>
          </a:extLst>
        </p:spPr>
      </p:pic>
      <p:sp>
        <p:nvSpPr>
          <p:cNvPr id="4" name="Espaço Reservado para Número de Slide 3">
            <a:extLst>
              <a:ext uri="{FF2B5EF4-FFF2-40B4-BE49-F238E27FC236}">
                <a16:creationId xmlns:a16="http://schemas.microsoft.com/office/drawing/2014/main" id="{C67185A0-C848-42F0-8186-C4056DE3FF44}"/>
              </a:ext>
            </a:extLst>
          </p:cNvPr>
          <p:cNvSpPr>
            <a:spLocks noGrp="1"/>
          </p:cNvSpPr>
          <p:nvPr>
            <p:ph type="sldNum" sz="quarter" idx="4"/>
          </p:nvPr>
        </p:nvSpPr>
        <p:spPr/>
        <p:txBody>
          <a:bodyPr/>
          <a:lstStyle/>
          <a:p>
            <a:fld id="{A76F54FF-76C4-4040-9315-59D5D23324F5}" type="slidenum">
              <a:rPr lang="pt-BR" smtClean="0"/>
              <a:pPr/>
              <a:t>73</a:t>
            </a:fld>
            <a:r>
              <a:rPr lang="pt-BR"/>
              <a:t> de 88</a:t>
            </a:r>
            <a:endParaRPr lang="pt-BR" dirty="0"/>
          </a:p>
        </p:txBody>
      </p:sp>
    </p:spTree>
    <p:extLst>
      <p:ext uri="{BB962C8B-B14F-4D97-AF65-F5344CB8AC3E}">
        <p14:creationId xmlns:p14="http://schemas.microsoft.com/office/powerpoint/2010/main" val="199713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marL="457200" indent="-457200" algn="ctr"/>
            <a:r>
              <a:rPr lang="pt-BR" sz="4000" dirty="0">
                <a:solidFill>
                  <a:srgbClr val="002060"/>
                </a:solidFill>
              </a:rPr>
              <a:t>	</a:t>
            </a:r>
            <a:r>
              <a:rPr lang="pt-BR" sz="4000" b="1" dirty="0">
                <a:solidFill>
                  <a:srgbClr val="002060"/>
                </a:solidFill>
              </a:rPr>
              <a:t>Configurar Database Mail</a:t>
            </a:r>
          </a:p>
        </p:txBody>
      </p:sp>
      <p:sp>
        <p:nvSpPr>
          <p:cNvPr id="7" name="CaixaDeTexto 6"/>
          <p:cNvSpPr txBox="1"/>
          <p:nvPr/>
        </p:nvSpPr>
        <p:spPr>
          <a:xfrm>
            <a:off x="795129" y="1300786"/>
            <a:ext cx="10530096" cy="1487587"/>
          </a:xfrm>
          <a:prstGeom prst="rect">
            <a:avLst/>
          </a:prstGeom>
          <a:noFill/>
        </p:spPr>
        <p:txBody>
          <a:bodyPr wrap="square" rtlCol="0">
            <a:spAutoFit/>
          </a:bodyPr>
          <a:lstStyle/>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r>
              <a:rPr lang="pt-BR" sz="2800" dirty="0">
                <a:solidFill>
                  <a:srgbClr val="002060"/>
                </a:solidFill>
                <a:ea typeface="Calibri" panose="020F0502020204030204" pitchFamily="34" charset="0"/>
                <a:cs typeface="Arial" panose="020B0604020202020204" pitchFamily="34" charset="0"/>
              </a:rPr>
              <a:t>No </a:t>
            </a:r>
            <a:r>
              <a:rPr lang="pt-BR" sz="2800" b="1" dirty="0">
                <a:solidFill>
                  <a:srgbClr val="002060"/>
                </a:solidFill>
                <a:ea typeface="Calibri" panose="020F0502020204030204" pitchFamily="34" charset="0"/>
                <a:cs typeface="Arial" panose="020B0604020202020204" pitchFamily="34" charset="0"/>
              </a:rPr>
              <a:t>Management</a:t>
            </a:r>
            <a:r>
              <a:rPr lang="pt-BR" sz="2800" dirty="0">
                <a:solidFill>
                  <a:srgbClr val="002060"/>
                </a:solidFill>
                <a:ea typeface="Calibri" panose="020F0502020204030204" pitchFamily="34" charset="0"/>
                <a:cs typeface="Arial" panose="020B0604020202020204" pitchFamily="34" charset="0"/>
              </a:rPr>
              <a:t>, clicar com o botão direito em </a:t>
            </a:r>
            <a:r>
              <a:rPr lang="pt-BR" sz="2800" b="1" dirty="0">
                <a:solidFill>
                  <a:srgbClr val="002060"/>
                </a:solidFill>
                <a:ea typeface="Calibri" panose="020F0502020204030204" pitchFamily="34" charset="0"/>
                <a:cs typeface="Arial" panose="020B0604020202020204" pitchFamily="34" charset="0"/>
              </a:rPr>
              <a:t>Database Mail -&gt; Configure Database Mail</a:t>
            </a:r>
          </a:p>
        </p:txBody>
      </p:sp>
      <p:pic>
        <p:nvPicPr>
          <p:cNvPr id="22530" name="Picture 2"/>
          <p:cNvPicPr>
            <a:picLocks noChangeAspect="1" noChangeArrowheads="1"/>
          </p:cNvPicPr>
          <p:nvPr/>
        </p:nvPicPr>
        <p:blipFill>
          <a:blip r:embed="rId3" cstate="print"/>
          <a:srcRect/>
          <a:stretch>
            <a:fillRect/>
          </a:stretch>
        </p:blipFill>
        <p:spPr bwMode="auto">
          <a:xfrm>
            <a:off x="4018360" y="2835021"/>
            <a:ext cx="4155281" cy="3651271"/>
          </a:xfrm>
          <a:prstGeom prst="rect">
            <a:avLst/>
          </a:prstGeom>
          <a:noFill/>
          <a:ln w="9525">
            <a:noFill/>
            <a:miter lim="800000"/>
            <a:headEnd/>
            <a:tailEnd/>
          </a:ln>
        </p:spPr>
      </p:pic>
      <p:sp>
        <p:nvSpPr>
          <p:cNvPr id="2" name="Espaço Reservado para Número de Slide 1">
            <a:extLst>
              <a:ext uri="{FF2B5EF4-FFF2-40B4-BE49-F238E27FC236}">
                <a16:creationId xmlns:a16="http://schemas.microsoft.com/office/drawing/2014/main" id="{F0B84724-E898-49AC-843A-2F8B3D799C0F}"/>
              </a:ext>
            </a:extLst>
          </p:cNvPr>
          <p:cNvSpPr>
            <a:spLocks noGrp="1"/>
          </p:cNvSpPr>
          <p:nvPr>
            <p:ph type="sldNum" sz="quarter" idx="4"/>
          </p:nvPr>
        </p:nvSpPr>
        <p:spPr/>
        <p:txBody>
          <a:bodyPr/>
          <a:lstStyle/>
          <a:p>
            <a:fld id="{A76F54FF-76C4-4040-9315-59D5D23324F5}" type="slidenum">
              <a:rPr lang="pt-BR" smtClean="0"/>
              <a:pPr/>
              <a:t>74</a:t>
            </a:fld>
            <a:r>
              <a:rPr lang="pt-BR"/>
              <a:t> de 88</a:t>
            </a:r>
            <a:endParaRPr lang="pt-BR" dirty="0"/>
          </a:p>
        </p:txBody>
      </p:sp>
    </p:spTree>
    <p:extLst>
      <p:ext uri="{BB962C8B-B14F-4D97-AF65-F5344CB8AC3E}">
        <p14:creationId xmlns:p14="http://schemas.microsoft.com/office/powerpoint/2010/main" val="3470159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marL="457200" indent="-457200" algn="ctr"/>
            <a:r>
              <a:rPr lang="pt-BR" sz="4000" dirty="0">
                <a:solidFill>
                  <a:srgbClr val="002060"/>
                </a:solidFill>
              </a:rPr>
              <a:t>	</a:t>
            </a:r>
            <a:r>
              <a:rPr lang="pt-BR" sz="4000" b="1" dirty="0">
                <a:solidFill>
                  <a:srgbClr val="002060"/>
                </a:solidFill>
              </a:rPr>
              <a:t>Configurar Database Mail</a:t>
            </a:r>
          </a:p>
        </p:txBody>
      </p:sp>
      <p:sp>
        <p:nvSpPr>
          <p:cNvPr id="7" name="CaixaDeTexto 6"/>
          <p:cNvSpPr txBox="1"/>
          <p:nvPr/>
        </p:nvSpPr>
        <p:spPr>
          <a:xfrm>
            <a:off x="795129" y="1300786"/>
            <a:ext cx="4215021" cy="2554545"/>
          </a:xfrm>
          <a:prstGeom prst="rect">
            <a:avLst/>
          </a:prstGeom>
          <a:noFill/>
        </p:spPr>
        <p:txBody>
          <a:bodyPr wrap="square" rtlCol="0">
            <a:spAutoFit/>
          </a:bodyPr>
          <a:lstStyle/>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endParaRPr lang="pt-BR" sz="2800"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endParaRPr lang="pt-BR" sz="2800"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r>
              <a:rPr lang="pt-BR" sz="2800" dirty="0">
                <a:solidFill>
                  <a:srgbClr val="002060"/>
                </a:solidFill>
                <a:ea typeface="Calibri" panose="020F0502020204030204" pitchFamily="34" charset="0"/>
                <a:cs typeface="Arial" panose="020B0604020202020204" pitchFamily="34" charset="0"/>
              </a:rPr>
              <a:t>Selecionar a opção sinalizada ao lado:</a:t>
            </a:r>
            <a:endParaRPr lang="pt-BR" sz="2800" b="1" dirty="0">
              <a:solidFill>
                <a:srgbClr val="002060"/>
              </a:solidFill>
              <a:ea typeface="Calibri" panose="020F0502020204030204" pitchFamily="34" charset="0"/>
              <a:cs typeface="Arial" panose="020B0604020202020204" pitchFamily="34" charset="0"/>
            </a:endParaRPr>
          </a:p>
        </p:txBody>
      </p:sp>
      <p:pic>
        <p:nvPicPr>
          <p:cNvPr id="23555" name="Picture 3"/>
          <p:cNvPicPr>
            <a:picLocks noChangeAspect="1" noChangeArrowheads="1"/>
          </p:cNvPicPr>
          <p:nvPr/>
        </p:nvPicPr>
        <p:blipFill>
          <a:blip r:embed="rId3" cstate="print"/>
          <a:srcRect/>
          <a:stretch>
            <a:fillRect/>
          </a:stretch>
        </p:blipFill>
        <p:spPr bwMode="auto">
          <a:xfrm>
            <a:off x="5505450" y="1419225"/>
            <a:ext cx="5787310" cy="5040000"/>
          </a:xfrm>
          <a:prstGeom prst="rect">
            <a:avLst/>
          </a:prstGeom>
          <a:noFill/>
          <a:ln w="9525">
            <a:noFill/>
            <a:miter lim="800000"/>
            <a:headEnd/>
            <a:tailEnd/>
          </a:ln>
        </p:spPr>
      </p:pic>
      <p:sp>
        <p:nvSpPr>
          <p:cNvPr id="2" name="Espaço Reservado para Número de Slide 1">
            <a:extLst>
              <a:ext uri="{FF2B5EF4-FFF2-40B4-BE49-F238E27FC236}">
                <a16:creationId xmlns:a16="http://schemas.microsoft.com/office/drawing/2014/main" id="{14C7E138-2EDC-4442-AE7C-FCE7C63BFDA0}"/>
              </a:ext>
            </a:extLst>
          </p:cNvPr>
          <p:cNvSpPr>
            <a:spLocks noGrp="1"/>
          </p:cNvSpPr>
          <p:nvPr>
            <p:ph type="sldNum" sz="quarter" idx="4"/>
          </p:nvPr>
        </p:nvSpPr>
        <p:spPr/>
        <p:txBody>
          <a:bodyPr/>
          <a:lstStyle/>
          <a:p>
            <a:fld id="{A76F54FF-76C4-4040-9315-59D5D23324F5}" type="slidenum">
              <a:rPr lang="pt-BR" smtClean="0"/>
              <a:pPr/>
              <a:t>75</a:t>
            </a:fld>
            <a:r>
              <a:rPr lang="pt-BR"/>
              <a:t> de 88</a:t>
            </a:r>
            <a:endParaRPr lang="pt-BR" dirty="0"/>
          </a:p>
        </p:txBody>
      </p:sp>
    </p:spTree>
    <p:extLst>
      <p:ext uri="{BB962C8B-B14F-4D97-AF65-F5344CB8AC3E}">
        <p14:creationId xmlns:p14="http://schemas.microsoft.com/office/powerpoint/2010/main" val="18013370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marL="457200" indent="-457200" algn="ctr"/>
            <a:r>
              <a:rPr lang="pt-BR" sz="4000" dirty="0">
                <a:solidFill>
                  <a:srgbClr val="002060"/>
                </a:solidFill>
              </a:rPr>
              <a:t>	</a:t>
            </a:r>
            <a:r>
              <a:rPr lang="pt-BR" sz="4000" b="1" dirty="0">
                <a:solidFill>
                  <a:srgbClr val="002060"/>
                </a:solidFill>
              </a:rPr>
              <a:t>Configurar Database Mail</a:t>
            </a:r>
          </a:p>
        </p:txBody>
      </p:sp>
      <p:sp>
        <p:nvSpPr>
          <p:cNvPr id="7" name="CaixaDeTexto 6"/>
          <p:cNvSpPr txBox="1"/>
          <p:nvPr/>
        </p:nvSpPr>
        <p:spPr>
          <a:xfrm>
            <a:off x="795129" y="1300786"/>
            <a:ext cx="4215021" cy="1056700"/>
          </a:xfrm>
          <a:prstGeom prst="rect">
            <a:avLst/>
          </a:prstGeom>
          <a:noFill/>
        </p:spPr>
        <p:txBody>
          <a:bodyPr wrap="square" rtlCol="0">
            <a:spAutoFit/>
          </a:bodyPr>
          <a:lstStyle/>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r>
              <a:rPr lang="pt-BR" sz="2800" dirty="0">
                <a:solidFill>
                  <a:srgbClr val="002060"/>
                </a:solidFill>
                <a:ea typeface="Calibri" panose="020F0502020204030204" pitchFamily="34" charset="0"/>
                <a:cs typeface="Arial" panose="020B0604020202020204" pitchFamily="34" charset="0"/>
              </a:rPr>
              <a:t>Clicar em </a:t>
            </a:r>
            <a:r>
              <a:rPr lang="pt-BR" sz="2800" b="1" dirty="0">
                <a:solidFill>
                  <a:srgbClr val="002060"/>
                </a:solidFill>
                <a:ea typeface="Calibri" panose="020F0502020204030204" pitchFamily="34" charset="0"/>
                <a:cs typeface="Arial" panose="020B0604020202020204" pitchFamily="34" charset="0"/>
              </a:rPr>
              <a:t>“Yes”</a:t>
            </a:r>
          </a:p>
        </p:txBody>
      </p:sp>
      <p:pic>
        <p:nvPicPr>
          <p:cNvPr id="24578" name="Picture 2"/>
          <p:cNvPicPr>
            <a:picLocks noChangeAspect="1" noChangeArrowheads="1"/>
          </p:cNvPicPr>
          <p:nvPr/>
        </p:nvPicPr>
        <p:blipFill>
          <a:blip r:embed="rId3" cstate="print"/>
          <a:srcRect/>
          <a:stretch>
            <a:fillRect/>
          </a:stretch>
        </p:blipFill>
        <p:spPr bwMode="auto">
          <a:xfrm>
            <a:off x="3186113" y="3262313"/>
            <a:ext cx="5819775" cy="1209675"/>
          </a:xfrm>
          <a:prstGeom prst="rect">
            <a:avLst/>
          </a:prstGeom>
          <a:noFill/>
          <a:ln w="9525">
            <a:noFill/>
            <a:miter lim="800000"/>
            <a:headEnd/>
            <a:tailEnd/>
          </a:ln>
        </p:spPr>
      </p:pic>
      <p:sp>
        <p:nvSpPr>
          <p:cNvPr id="2" name="Espaço Reservado para Número de Slide 1">
            <a:extLst>
              <a:ext uri="{FF2B5EF4-FFF2-40B4-BE49-F238E27FC236}">
                <a16:creationId xmlns:a16="http://schemas.microsoft.com/office/drawing/2014/main" id="{D7264FEC-75E2-4D8F-883B-9E411001122E}"/>
              </a:ext>
            </a:extLst>
          </p:cNvPr>
          <p:cNvSpPr>
            <a:spLocks noGrp="1"/>
          </p:cNvSpPr>
          <p:nvPr>
            <p:ph type="sldNum" sz="quarter" idx="4"/>
          </p:nvPr>
        </p:nvSpPr>
        <p:spPr/>
        <p:txBody>
          <a:bodyPr/>
          <a:lstStyle/>
          <a:p>
            <a:fld id="{A76F54FF-76C4-4040-9315-59D5D23324F5}" type="slidenum">
              <a:rPr lang="pt-BR" smtClean="0"/>
              <a:pPr/>
              <a:t>76</a:t>
            </a:fld>
            <a:r>
              <a:rPr lang="pt-BR"/>
              <a:t> de 88</a:t>
            </a:r>
            <a:endParaRPr lang="pt-BR" dirty="0"/>
          </a:p>
        </p:txBody>
      </p:sp>
    </p:spTree>
    <p:extLst>
      <p:ext uri="{BB962C8B-B14F-4D97-AF65-F5344CB8AC3E}">
        <p14:creationId xmlns:p14="http://schemas.microsoft.com/office/powerpoint/2010/main" val="33249452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marL="457200" indent="-457200" algn="ctr"/>
            <a:r>
              <a:rPr lang="pt-BR" sz="4000" dirty="0">
                <a:solidFill>
                  <a:srgbClr val="002060"/>
                </a:solidFill>
              </a:rPr>
              <a:t>	</a:t>
            </a:r>
            <a:r>
              <a:rPr lang="pt-BR" sz="4000" b="1" dirty="0">
                <a:solidFill>
                  <a:srgbClr val="002060"/>
                </a:solidFill>
              </a:rPr>
              <a:t>Configurar Database Mail</a:t>
            </a:r>
          </a:p>
        </p:txBody>
      </p:sp>
      <p:sp>
        <p:nvSpPr>
          <p:cNvPr id="7" name="CaixaDeTexto 6"/>
          <p:cNvSpPr txBox="1"/>
          <p:nvPr/>
        </p:nvSpPr>
        <p:spPr>
          <a:xfrm>
            <a:off x="795129" y="1300786"/>
            <a:ext cx="3948321" cy="3088025"/>
          </a:xfrm>
          <a:prstGeom prst="rect">
            <a:avLst/>
          </a:prstGeom>
          <a:noFill/>
        </p:spPr>
        <p:txBody>
          <a:bodyPr wrap="square" rtlCol="0">
            <a:spAutoFit/>
          </a:bodyPr>
          <a:lstStyle/>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r>
              <a:rPr lang="pt-BR" sz="2800" dirty="0">
                <a:solidFill>
                  <a:srgbClr val="002060"/>
                </a:solidFill>
                <a:ea typeface="Calibri" panose="020F0502020204030204" pitchFamily="34" charset="0"/>
                <a:cs typeface="Arial" panose="020B0604020202020204" pitchFamily="34" charset="0"/>
              </a:rPr>
              <a:t>Colocar o nome no campo </a:t>
            </a:r>
            <a:r>
              <a:rPr lang="pt-BR" sz="2800" b="1" dirty="0">
                <a:solidFill>
                  <a:srgbClr val="002060"/>
                </a:solidFill>
                <a:ea typeface="Calibri" panose="020F0502020204030204" pitchFamily="34" charset="0"/>
                <a:cs typeface="Arial" panose="020B0604020202020204" pitchFamily="34" charset="0"/>
              </a:rPr>
              <a:t>“Profile Name”</a:t>
            </a:r>
          </a:p>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r>
              <a:rPr lang="pt-BR" sz="2800" dirty="0">
                <a:solidFill>
                  <a:srgbClr val="002060"/>
                </a:solidFill>
                <a:ea typeface="Calibri" panose="020F0502020204030204" pitchFamily="34" charset="0"/>
                <a:cs typeface="Arial" panose="020B0604020202020204" pitchFamily="34" charset="0"/>
              </a:rPr>
              <a:t>Clicar em </a:t>
            </a:r>
            <a:r>
              <a:rPr lang="pt-BR" sz="2800" b="1" dirty="0">
                <a:solidFill>
                  <a:srgbClr val="002060"/>
                </a:solidFill>
                <a:ea typeface="Calibri" panose="020F0502020204030204" pitchFamily="34" charset="0"/>
                <a:cs typeface="Arial" panose="020B0604020202020204" pitchFamily="34" charset="0"/>
              </a:rPr>
              <a:t>”Add...”</a:t>
            </a:r>
          </a:p>
        </p:txBody>
      </p:sp>
      <p:pic>
        <p:nvPicPr>
          <p:cNvPr id="25602" name="Picture 2"/>
          <p:cNvPicPr>
            <a:picLocks noChangeAspect="1" noChangeArrowheads="1"/>
          </p:cNvPicPr>
          <p:nvPr/>
        </p:nvPicPr>
        <p:blipFill>
          <a:blip r:embed="rId3" cstate="print"/>
          <a:srcRect/>
          <a:stretch>
            <a:fillRect/>
          </a:stretch>
        </p:blipFill>
        <p:spPr bwMode="auto">
          <a:xfrm>
            <a:off x="5381625" y="1428750"/>
            <a:ext cx="5787310" cy="5040000"/>
          </a:xfrm>
          <a:prstGeom prst="rect">
            <a:avLst/>
          </a:prstGeom>
          <a:noFill/>
          <a:ln w="9525">
            <a:noFill/>
            <a:miter lim="800000"/>
            <a:headEnd/>
            <a:tailEnd/>
          </a:ln>
        </p:spPr>
      </p:pic>
      <p:sp>
        <p:nvSpPr>
          <p:cNvPr id="2" name="Espaço Reservado para Número de Slide 1">
            <a:extLst>
              <a:ext uri="{FF2B5EF4-FFF2-40B4-BE49-F238E27FC236}">
                <a16:creationId xmlns:a16="http://schemas.microsoft.com/office/drawing/2014/main" id="{80EB7B11-AA54-4912-84CC-A63111BF168E}"/>
              </a:ext>
            </a:extLst>
          </p:cNvPr>
          <p:cNvSpPr>
            <a:spLocks noGrp="1"/>
          </p:cNvSpPr>
          <p:nvPr>
            <p:ph type="sldNum" sz="quarter" idx="4"/>
          </p:nvPr>
        </p:nvSpPr>
        <p:spPr/>
        <p:txBody>
          <a:bodyPr/>
          <a:lstStyle/>
          <a:p>
            <a:fld id="{A76F54FF-76C4-4040-9315-59D5D23324F5}" type="slidenum">
              <a:rPr lang="pt-BR" smtClean="0"/>
              <a:pPr/>
              <a:t>77</a:t>
            </a:fld>
            <a:r>
              <a:rPr lang="pt-BR"/>
              <a:t> de 88</a:t>
            </a:r>
            <a:endParaRPr lang="pt-BR" dirty="0"/>
          </a:p>
        </p:txBody>
      </p:sp>
    </p:spTree>
    <p:extLst>
      <p:ext uri="{BB962C8B-B14F-4D97-AF65-F5344CB8AC3E}">
        <p14:creationId xmlns:p14="http://schemas.microsoft.com/office/powerpoint/2010/main" val="8349077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marL="457200" indent="-457200" algn="ctr"/>
            <a:r>
              <a:rPr lang="pt-BR" sz="4000" dirty="0">
                <a:solidFill>
                  <a:srgbClr val="002060"/>
                </a:solidFill>
              </a:rPr>
              <a:t>	</a:t>
            </a:r>
            <a:r>
              <a:rPr lang="pt-BR" sz="4000" b="1" dirty="0">
                <a:solidFill>
                  <a:srgbClr val="002060"/>
                </a:solidFill>
              </a:rPr>
              <a:t>Configurar Database Mail</a:t>
            </a:r>
          </a:p>
        </p:txBody>
      </p:sp>
      <p:sp>
        <p:nvSpPr>
          <p:cNvPr id="7" name="CaixaDeTexto 6"/>
          <p:cNvSpPr txBox="1"/>
          <p:nvPr/>
        </p:nvSpPr>
        <p:spPr>
          <a:xfrm>
            <a:off x="795129" y="1300786"/>
            <a:ext cx="4110246" cy="3518912"/>
          </a:xfrm>
          <a:prstGeom prst="rect">
            <a:avLst/>
          </a:prstGeom>
          <a:noFill/>
        </p:spPr>
        <p:txBody>
          <a:bodyPr wrap="square" rtlCol="0">
            <a:spAutoFit/>
          </a:bodyPr>
          <a:lstStyle/>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endParaRPr lang="pt-BR" sz="2800"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r>
              <a:rPr lang="pt-BR" sz="2800" dirty="0">
                <a:solidFill>
                  <a:srgbClr val="002060"/>
                </a:solidFill>
                <a:ea typeface="Calibri" panose="020F0502020204030204" pitchFamily="34" charset="0"/>
                <a:cs typeface="Arial" panose="020B0604020202020204" pitchFamily="34" charset="0"/>
              </a:rPr>
              <a:t>Preencher os campos com os dados desejados</a:t>
            </a:r>
          </a:p>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r>
              <a:rPr lang="pt-BR" sz="2800" dirty="0">
                <a:solidFill>
                  <a:srgbClr val="002060"/>
                </a:solidFill>
                <a:ea typeface="Calibri" panose="020F0502020204030204" pitchFamily="34" charset="0"/>
                <a:cs typeface="Arial" panose="020B0604020202020204" pitchFamily="34" charset="0"/>
              </a:rPr>
              <a:t>Clicar em </a:t>
            </a:r>
            <a:r>
              <a:rPr lang="pt-BR" sz="2800" b="1" dirty="0">
                <a:solidFill>
                  <a:srgbClr val="002060"/>
                </a:solidFill>
                <a:ea typeface="Calibri" panose="020F0502020204030204" pitchFamily="34" charset="0"/>
                <a:cs typeface="Arial" panose="020B0604020202020204" pitchFamily="34" charset="0"/>
              </a:rPr>
              <a:t>“OK”</a:t>
            </a:r>
          </a:p>
        </p:txBody>
      </p:sp>
      <p:pic>
        <p:nvPicPr>
          <p:cNvPr id="33794" name="Picture 2"/>
          <p:cNvPicPr>
            <a:picLocks noChangeAspect="1" noChangeArrowheads="1"/>
          </p:cNvPicPr>
          <p:nvPr/>
        </p:nvPicPr>
        <p:blipFill>
          <a:blip r:embed="rId3" cstate="print"/>
          <a:srcRect/>
          <a:stretch>
            <a:fillRect/>
          </a:stretch>
        </p:blipFill>
        <p:spPr bwMode="auto">
          <a:xfrm>
            <a:off x="5295900" y="1428750"/>
            <a:ext cx="5787310" cy="5040000"/>
          </a:xfrm>
          <a:prstGeom prst="rect">
            <a:avLst/>
          </a:prstGeom>
          <a:noFill/>
          <a:ln w="9525">
            <a:noFill/>
            <a:miter lim="800000"/>
            <a:headEnd/>
            <a:tailEnd/>
          </a:ln>
        </p:spPr>
      </p:pic>
      <p:sp>
        <p:nvSpPr>
          <p:cNvPr id="2" name="Espaço Reservado para Número de Slide 1">
            <a:extLst>
              <a:ext uri="{FF2B5EF4-FFF2-40B4-BE49-F238E27FC236}">
                <a16:creationId xmlns:a16="http://schemas.microsoft.com/office/drawing/2014/main" id="{793EF46B-DF06-4D79-B86F-615296ED3AA9}"/>
              </a:ext>
            </a:extLst>
          </p:cNvPr>
          <p:cNvSpPr>
            <a:spLocks noGrp="1"/>
          </p:cNvSpPr>
          <p:nvPr>
            <p:ph type="sldNum" sz="quarter" idx="4"/>
          </p:nvPr>
        </p:nvSpPr>
        <p:spPr/>
        <p:txBody>
          <a:bodyPr/>
          <a:lstStyle/>
          <a:p>
            <a:fld id="{A76F54FF-76C4-4040-9315-59D5D23324F5}" type="slidenum">
              <a:rPr lang="pt-BR" smtClean="0"/>
              <a:pPr/>
              <a:t>78</a:t>
            </a:fld>
            <a:r>
              <a:rPr lang="pt-BR"/>
              <a:t> de 88</a:t>
            </a:r>
            <a:endParaRPr lang="pt-BR" dirty="0"/>
          </a:p>
        </p:txBody>
      </p:sp>
    </p:spTree>
    <p:extLst>
      <p:ext uri="{BB962C8B-B14F-4D97-AF65-F5344CB8AC3E}">
        <p14:creationId xmlns:p14="http://schemas.microsoft.com/office/powerpoint/2010/main" val="870436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marL="457200" indent="-457200" algn="ctr"/>
            <a:r>
              <a:rPr lang="pt-BR" sz="4000" dirty="0">
                <a:solidFill>
                  <a:srgbClr val="002060"/>
                </a:solidFill>
              </a:rPr>
              <a:t>	</a:t>
            </a:r>
            <a:r>
              <a:rPr lang="pt-BR" sz="4000" b="1" dirty="0">
                <a:solidFill>
                  <a:srgbClr val="002060"/>
                </a:solidFill>
              </a:rPr>
              <a:t>Configurar Database Mail</a:t>
            </a:r>
          </a:p>
        </p:txBody>
      </p:sp>
      <p:sp>
        <p:nvSpPr>
          <p:cNvPr id="7" name="CaixaDeTexto 6"/>
          <p:cNvSpPr txBox="1"/>
          <p:nvPr/>
        </p:nvSpPr>
        <p:spPr>
          <a:xfrm>
            <a:off x="795129" y="1300786"/>
            <a:ext cx="4110246" cy="3518912"/>
          </a:xfrm>
          <a:prstGeom prst="rect">
            <a:avLst/>
          </a:prstGeom>
          <a:noFill/>
        </p:spPr>
        <p:txBody>
          <a:bodyPr wrap="square" rtlCol="0">
            <a:spAutoFit/>
          </a:bodyPr>
          <a:lstStyle/>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endParaRPr lang="pt-BR" sz="2800"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r>
              <a:rPr lang="pt-BR" sz="2800" dirty="0">
                <a:solidFill>
                  <a:srgbClr val="002060"/>
                </a:solidFill>
                <a:ea typeface="Calibri" panose="020F0502020204030204" pitchFamily="34" charset="0"/>
                <a:cs typeface="Arial" panose="020B0604020202020204" pitchFamily="34" charset="0"/>
              </a:rPr>
              <a:t>Preencher os campos com os dados desejados</a:t>
            </a:r>
          </a:p>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r>
              <a:rPr lang="pt-BR" sz="2800" dirty="0">
                <a:solidFill>
                  <a:srgbClr val="002060"/>
                </a:solidFill>
                <a:ea typeface="Calibri" panose="020F0502020204030204" pitchFamily="34" charset="0"/>
                <a:cs typeface="Arial" panose="020B0604020202020204" pitchFamily="34" charset="0"/>
              </a:rPr>
              <a:t>Clicar em </a:t>
            </a:r>
            <a:r>
              <a:rPr lang="pt-BR" sz="2800" b="1" dirty="0">
                <a:solidFill>
                  <a:srgbClr val="002060"/>
                </a:solidFill>
                <a:ea typeface="Calibri" panose="020F0502020204030204" pitchFamily="34" charset="0"/>
                <a:cs typeface="Arial" panose="020B0604020202020204" pitchFamily="34" charset="0"/>
              </a:rPr>
              <a:t>“Next”</a:t>
            </a:r>
          </a:p>
        </p:txBody>
      </p:sp>
      <p:pic>
        <p:nvPicPr>
          <p:cNvPr id="27650" name="Picture 2"/>
          <p:cNvPicPr>
            <a:picLocks noChangeAspect="1" noChangeArrowheads="1"/>
          </p:cNvPicPr>
          <p:nvPr/>
        </p:nvPicPr>
        <p:blipFill>
          <a:blip r:embed="rId3" cstate="print"/>
          <a:srcRect/>
          <a:stretch>
            <a:fillRect/>
          </a:stretch>
        </p:blipFill>
        <p:spPr bwMode="auto">
          <a:xfrm>
            <a:off x="5419725" y="1438275"/>
            <a:ext cx="5787310" cy="5040000"/>
          </a:xfrm>
          <a:prstGeom prst="rect">
            <a:avLst/>
          </a:prstGeom>
          <a:noFill/>
          <a:ln w="9525">
            <a:noFill/>
            <a:miter lim="800000"/>
            <a:headEnd/>
            <a:tailEnd/>
          </a:ln>
        </p:spPr>
      </p:pic>
      <p:sp>
        <p:nvSpPr>
          <p:cNvPr id="2" name="Espaço Reservado para Número de Slide 1">
            <a:extLst>
              <a:ext uri="{FF2B5EF4-FFF2-40B4-BE49-F238E27FC236}">
                <a16:creationId xmlns:a16="http://schemas.microsoft.com/office/drawing/2014/main" id="{465040A5-0087-4FE7-B945-53CFB2F73B9A}"/>
              </a:ext>
            </a:extLst>
          </p:cNvPr>
          <p:cNvSpPr>
            <a:spLocks noGrp="1"/>
          </p:cNvSpPr>
          <p:nvPr>
            <p:ph type="sldNum" sz="quarter" idx="4"/>
          </p:nvPr>
        </p:nvSpPr>
        <p:spPr/>
        <p:txBody>
          <a:bodyPr/>
          <a:lstStyle/>
          <a:p>
            <a:fld id="{A76F54FF-76C4-4040-9315-59D5D23324F5}" type="slidenum">
              <a:rPr lang="pt-BR" smtClean="0"/>
              <a:pPr/>
              <a:t>79</a:t>
            </a:fld>
            <a:r>
              <a:rPr lang="pt-BR"/>
              <a:t> de 88</a:t>
            </a:r>
            <a:endParaRPr lang="pt-BR" dirty="0"/>
          </a:p>
        </p:txBody>
      </p:sp>
    </p:spTree>
    <p:extLst>
      <p:ext uri="{BB962C8B-B14F-4D97-AF65-F5344CB8AC3E}">
        <p14:creationId xmlns:p14="http://schemas.microsoft.com/office/powerpoint/2010/main" val="1253958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7" name="CaixaDeTexto 6"/>
          <p:cNvSpPr txBox="1"/>
          <p:nvPr/>
        </p:nvSpPr>
        <p:spPr>
          <a:xfrm>
            <a:off x="309074" y="1560960"/>
            <a:ext cx="11512820" cy="4385816"/>
          </a:xfrm>
          <a:prstGeom prst="rect">
            <a:avLst/>
          </a:prstGeom>
          <a:noFill/>
        </p:spPr>
        <p:txBody>
          <a:bodyPr wrap="square" rtlCol="0">
            <a:spAutoFit/>
          </a:bodyPr>
          <a:lstStyle/>
          <a:p>
            <a:pPr indent="-342900">
              <a:buFont typeface="Arial" pitchFamily="34" charset="0"/>
              <a:buChar char="•"/>
            </a:pPr>
            <a:r>
              <a:rPr lang="pt-BR" sz="2000" b="1" dirty="0">
                <a:solidFill>
                  <a:srgbClr val="002060"/>
                </a:solidFill>
              </a:rPr>
              <a:t> </a:t>
            </a:r>
            <a:r>
              <a:rPr lang="pt-BR" sz="2200" b="1" dirty="0">
                <a:solidFill>
                  <a:srgbClr val="002060"/>
                </a:solidFill>
              </a:rPr>
              <a:t>Exam 70-228: </a:t>
            </a:r>
            <a:r>
              <a:rPr lang="pt-BR" dirty="0">
                <a:solidFill>
                  <a:srgbClr val="002060"/>
                </a:solidFill>
              </a:rPr>
              <a:t>Installing, Configuring, and Administering Microsoft SQL Server 2000 Enterprise </a:t>
            </a:r>
            <a:r>
              <a:rPr lang="pt-BR" dirty="0" err="1">
                <a:solidFill>
                  <a:srgbClr val="002060"/>
                </a:solidFill>
              </a:rPr>
              <a:t>Edition</a:t>
            </a:r>
            <a:r>
              <a:rPr lang="pt-BR" dirty="0">
                <a:solidFill>
                  <a:srgbClr val="002060"/>
                </a:solidFill>
              </a:rPr>
              <a:t>.</a:t>
            </a:r>
          </a:p>
          <a:p>
            <a:pPr indent="-342900">
              <a:buFont typeface="Arial" pitchFamily="34" charset="0"/>
              <a:buChar char="•"/>
            </a:pPr>
            <a:r>
              <a:rPr lang="pt-BR" sz="2200" dirty="0">
                <a:solidFill>
                  <a:srgbClr val="002060"/>
                </a:solidFill>
              </a:rPr>
              <a:t> </a:t>
            </a:r>
            <a:r>
              <a:rPr lang="pt-BR" sz="2200" b="1" dirty="0">
                <a:solidFill>
                  <a:srgbClr val="002060"/>
                </a:solidFill>
              </a:rPr>
              <a:t>Exam 70-229: </a:t>
            </a:r>
            <a:r>
              <a:rPr lang="pt-BR" dirty="0">
                <a:solidFill>
                  <a:srgbClr val="002060"/>
                </a:solidFill>
              </a:rPr>
              <a:t>Designing and Implementing Databases with Microsoft SQL Server 2000 Enterprise </a:t>
            </a:r>
            <a:r>
              <a:rPr lang="pt-BR" dirty="0" err="1">
                <a:solidFill>
                  <a:srgbClr val="002060"/>
                </a:solidFill>
              </a:rPr>
              <a:t>Edition</a:t>
            </a:r>
            <a:r>
              <a:rPr lang="pt-BR" dirty="0">
                <a:solidFill>
                  <a:srgbClr val="002060"/>
                </a:solidFill>
              </a:rPr>
              <a:t>.</a:t>
            </a:r>
          </a:p>
          <a:p>
            <a:pPr indent="-342900">
              <a:buFont typeface="Arial" pitchFamily="34" charset="0"/>
              <a:buChar char="•"/>
            </a:pPr>
            <a:endParaRPr lang="pt-BR" dirty="0">
              <a:solidFill>
                <a:srgbClr val="002060"/>
              </a:solidFill>
            </a:endParaRPr>
          </a:p>
          <a:p>
            <a:pPr indent="-342900">
              <a:buFont typeface="Arial" pitchFamily="34" charset="0"/>
              <a:buChar char="•"/>
            </a:pPr>
            <a:r>
              <a:rPr lang="pt-BR" sz="2200" dirty="0">
                <a:solidFill>
                  <a:srgbClr val="002060"/>
                </a:solidFill>
              </a:rPr>
              <a:t> </a:t>
            </a:r>
            <a:r>
              <a:rPr lang="pt-BR" sz="2200" b="1" dirty="0">
                <a:solidFill>
                  <a:srgbClr val="002060"/>
                </a:solidFill>
              </a:rPr>
              <a:t>Exam 70-431: </a:t>
            </a:r>
            <a:r>
              <a:rPr lang="pt-BR" dirty="0">
                <a:solidFill>
                  <a:srgbClr val="002060"/>
                </a:solidFill>
              </a:rPr>
              <a:t>Optimizing Implementing and Maintaining Microsoft SQL Server 2005.</a:t>
            </a:r>
          </a:p>
          <a:p>
            <a:pPr indent="-342900">
              <a:buFont typeface="Arial" pitchFamily="34" charset="0"/>
              <a:buChar char="•"/>
            </a:pPr>
            <a:r>
              <a:rPr lang="pt-BR" sz="2200" dirty="0">
                <a:solidFill>
                  <a:srgbClr val="002060"/>
                </a:solidFill>
              </a:rPr>
              <a:t> </a:t>
            </a:r>
            <a:r>
              <a:rPr lang="pt-BR" sz="2200" b="1" dirty="0">
                <a:solidFill>
                  <a:srgbClr val="002060"/>
                </a:solidFill>
              </a:rPr>
              <a:t>Exam 70-443: </a:t>
            </a:r>
            <a:r>
              <a:rPr lang="pt-BR" dirty="0">
                <a:solidFill>
                  <a:srgbClr val="002060"/>
                </a:solidFill>
              </a:rPr>
              <a:t>Designing a Database Server Infrastructure by Using Microsoft SQL Server 2005.</a:t>
            </a:r>
          </a:p>
          <a:p>
            <a:pPr indent="-342900">
              <a:buFont typeface="Arial" pitchFamily="34" charset="0"/>
              <a:buChar char="•"/>
            </a:pPr>
            <a:r>
              <a:rPr lang="pt-BR" sz="2200" dirty="0">
                <a:solidFill>
                  <a:srgbClr val="002060"/>
                </a:solidFill>
              </a:rPr>
              <a:t> </a:t>
            </a:r>
            <a:r>
              <a:rPr lang="pt-BR" sz="2200" b="1" dirty="0">
                <a:solidFill>
                  <a:srgbClr val="002060"/>
                </a:solidFill>
              </a:rPr>
              <a:t>Exam 70-444: </a:t>
            </a:r>
            <a:r>
              <a:rPr lang="pt-BR" dirty="0">
                <a:solidFill>
                  <a:srgbClr val="002060"/>
                </a:solidFill>
              </a:rPr>
              <a:t>Optimizing and Maintaining a Database Administration Solution </a:t>
            </a:r>
            <a:r>
              <a:rPr lang="pt-BR" dirty="0" err="1">
                <a:solidFill>
                  <a:srgbClr val="002060"/>
                </a:solidFill>
              </a:rPr>
              <a:t>by</a:t>
            </a:r>
            <a:r>
              <a:rPr lang="pt-BR" dirty="0">
                <a:solidFill>
                  <a:srgbClr val="002060"/>
                </a:solidFill>
              </a:rPr>
              <a:t> </a:t>
            </a:r>
            <a:r>
              <a:rPr lang="pt-BR" dirty="0" err="1">
                <a:solidFill>
                  <a:srgbClr val="002060"/>
                </a:solidFill>
              </a:rPr>
              <a:t>Using</a:t>
            </a:r>
            <a:r>
              <a:rPr lang="pt-BR" dirty="0">
                <a:solidFill>
                  <a:srgbClr val="002060"/>
                </a:solidFill>
              </a:rPr>
              <a:t> SQL Server 2005.</a:t>
            </a:r>
          </a:p>
          <a:p>
            <a:pPr>
              <a:buFont typeface="Arial" pitchFamily="34" charset="0"/>
              <a:buChar char="•"/>
            </a:pPr>
            <a:endParaRPr lang="pt-BR" sz="2200" dirty="0">
              <a:solidFill>
                <a:srgbClr val="002060"/>
              </a:solidFill>
            </a:endParaRPr>
          </a:p>
          <a:p>
            <a:pPr indent="-342900">
              <a:buFont typeface="Arial" pitchFamily="34" charset="0"/>
              <a:buChar char="•"/>
            </a:pPr>
            <a:r>
              <a:rPr lang="pt-BR" sz="2200" b="1" dirty="0" err="1">
                <a:solidFill>
                  <a:srgbClr val="002060"/>
                </a:solidFill>
              </a:rPr>
              <a:t>Exam</a:t>
            </a:r>
            <a:r>
              <a:rPr lang="pt-BR" sz="2200" b="1" dirty="0">
                <a:solidFill>
                  <a:srgbClr val="002060"/>
                </a:solidFill>
              </a:rPr>
              <a:t> 70-453: </a:t>
            </a:r>
            <a:r>
              <a:rPr lang="pt-BR" dirty="0">
                <a:solidFill>
                  <a:srgbClr val="002060"/>
                </a:solidFill>
              </a:rPr>
              <a:t>Transition Your MCITP SQL Server 2005 DBA to MCITP SQL Server 2008 DBA.</a:t>
            </a:r>
          </a:p>
          <a:p>
            <a:pPr indent="-342900">
              <a:buFont typeface="Arial" pitchFamily="34" charset="0"/>
              <a:buChar char="•"/>
            </a:pPr>
            <a:endParaRPr lang="pt-BR" dirty="0">
              <a:solidFill>
                <a:srgbClr val="002060"/>
              </a:solidFill>
            </a:endParaRPr>
          </a:p>
          <a:p>
            <a:pPr indent="-342900">
              <a:buFont typeface="Arial" pitchFamily="34" charset="0"/>
              <a:buChar char="•"/>
            </a:pPr>
            <a:r>
              <a:rPr lang="pt-BR" sz="2200" b="1" dirty="0" err="1">
                <a:solidFill>
                  <a:srgbClr val="002060"/>
                </a:solidFill>
              </a:rPr>
              <a:t>Exam</a:t>
            </a:r>
            <a:r>
              <a:rPr lang="pt-BR" sz="2200" b="1" dirty="0">
                <a:solidFill>
                  <a:srgbClr val="002060"/>
                </a:solidFill>
              </a:rPr>
              <a:t> 70-761: </a:t>
            </a:r>
            <a:r>
              <a:rPr lang="pt-BR" sz="2200" dirty="0" err="1">
                <a:solidFill>
                  <a:srgbClr val="002060"/>
                </a:solidFill>
              </a:rPr>
              <a:t>Querying</a:t>
            </a:r>
            <a:r>
              <a:rPr lang="pt-BR" sz="2200" dirty="0">
                <a:solidFill>
                  <a:srgbClr val="002060"/>
                </a:solidFill>
              </a:rPr>
              <a:t> Data </a:t>
            </a:r>
            <a:r>
              <a:rPr lang="pt-BR" sz="2200" dirty="0" err="1">
                <a:solidFill>
                  <a:srgbClr val="002060"/>
                </a:solidFill>
              </a:rPr>
              <a:t>with</a:t>
            </a:r>
            <a:r>
              <a:rPr lang="pt-BR" sz="2200" dirty="0">
                <a:solidFill>
                  <a:srgbClr val="002060"/>
                </a:solidFill>
              </a:rPr>
              <a:t> </a:t>
            </a:r>
            <a:r>
              <a:rPr lang="pt-BR" sz="2200" dirty="0" err="1">
                <a:solidFill>
                  <a:srgbClr val="002060"/>
                </a:solidFill>
              </a:rPr>
              <a:t>Transact</a:t>
            </a:r>
            <a:r>
              <a:rPr lang="pt-BR" sz="2200" dirty="0">
                <a:solidFill>
                  <a:srgbClr val="002060"/>
                </a:solidFill>
              </a:rPr>
              <a:t>-SQL - SQL Server 2016</a:t>
            </a:r>
          </a:p>
          <a:p>
            <a:pPr indent="-342900">
              <a:buFont typeface="Arial" pitchFamily="34" charset="0"/>
              <a:buChar char="•"/>
            </a:pPr>
            <a:r>
              <a:rPr lang="pt-BR" sz="2200" b="1" dirty="0" err="1">
                <a:solidFill>
                  <a:srgbClr val="002060"/>
                </a:solidFill>
              </a:rPr>
              <a:t>Exam</a:t>
            </a:r>
            <a:r>
              <a:rPr lang="pt-BR" sz="2200" b="1" dirty="0">
                <a:solidFill>
                  <a:srgbClr val="002060"/>
                </a:solidFill>
              </a:rPr>
              <a:t> 70-762: </a:t>
            </a:r>
            <a:r>
              <a:rPr lang="pt-BR" sz="2200" dirty="0" err="1">
                <a:solidFill>
                  <a:srgbClr val="002060"/>
                </a:solidFill>
              </a:rPr>
              <a:t>Developing</a:t>
            </a:r>
            <a:r>
              <a:rPr lang="pt-BR" sz="2200" dirty="0">
                <a:solidFill>
                  <a:srgbClr val="002060"/>
                </a:solidFill>
              </a:rPr>
              <a:t> SQL </a:t>
            </a:r>
            <a:r>
              <a:rPr lang="pt-BR" sz="2200" dirty="0" err="1">
                <a:solidFill>
                  <a:srgbClr val="002060"/>
                </a:solidFill>
              </a:rPr>
              <a:t>Database</a:t>
            </a:r>
            <a:r>
              <a:rPr lang="pt-BR" sz="2200" dirty="0">
                <a:solidFill>
                  <a:srgbClr val="002060"/>
                </a:solidFill>
              </a:rPr>
              <a:t> - SQL Server 2016</a:t>
            </a:r>
          </a:p>
          <a:p>
            <a:pPr indent="-342900">
              <a:buFont typeface="Arial" pitchFamily="34" charset="0"/>
              <a:buChar char="•"/>
            </a:pPr>
            <a:r>
              <a:rPr lang="pt-BR" sz="2200" b="1" dirty="0" err="1">
                <a:solidFill>
                  <a:srgbClr val="002060"/>
                </a:solidFill>
              </a:rPr>
              <a:t>Exam</a:t>
            </a:r>
            <a:r>
              <a:rPr lang="pt-BR" sz="2200" b="1" dirty="0">
                <a:solidFill>
                  <a:srgbClr val="002060"/>
                </a:solidFill>
              </a:rPr>
              <a:t> 70-764: </a:t>
            </a:r>
            <a:r>
              <a:rPr lang="pt-BR" sz="2200" dirty="0" err="1">
                <a:solidFill>
                  <a:srgbClr val="002060"/>
                </a:solidFill>
              </a:rPr>
              <a:t>Administering</a:t>
            </a:r>
            <a:r>
              <a:rPr lang="pt-BR" sz="2200" dirty="0">
                <a:solidFill>
                  <a:srgbClr val="002060"/>
                </a:solidFill>
              </a:rPr>
              <a:t> a SQL </a:t>
            </a:r>
            <a:r>
              <a:rPr lang="pt-BR" sz="2200" dirty="0" err="1">
                <a:solidFill>
                  <a:srgbClr val="002060"/>
                </a:solidFill>
              </a:rPr>
              <a:t>Database</a:t>
            </a:r>
            <a:r>
              <a:rPr lang="pt-BR" sz="2200" dirty="0">
                <a:solidFill>
                  <a:srgbClr val="002060"/>
                </a:solidFill>
              </a:rPr>
              <a:t> </a:t>
            </a:r>
            <a:r>
              <a:rPr lang="pt-BR" sz="2200" dirty="0" err="1">
                <a:solidFill>
                  <a:srgbClr val="002060"/>
                </a:solidFill>
              </a:rPr>
              <a:t>Infrastructure</a:t>
            </a:r>
            <a:r>
              <a:rPr lang="pt-BR" sz="2200" dirty="0">
                <a:solidFill>
                  <a:srgbClr val="002060"/>
                </a:solidFill>
              </a:rPr>
              <a:t> - SQL Server 2016</a:t>
            </a:r>
          </a:p>
          <a:p>
            <a:pPr>
              <a:buFont typeface="Arial" pitchFamily="34" charset="0"/>
              <a:buChar char="•"/>
            </a:pPr>
            <a:endParaRPr lang="pt-BR" sz="2300" dirty="0">
              <a:solidFill>
                <a:srgbClr val="002060"/>
              </a:solidFill>
            </a:endParaRPr>
          </a:p>
        </p:txBody>
      </p:sp>
      <p:sp>
        <p:nvSpPr>
          <p:cNvPr id="5" name="Retângulo 4"/>
          <p:cNvSpPr/>
          <p:nvPr/>
        </p:nvSpPr>
        <p:spPr>
          <a:xfrm>
            <a:off x="397564" y="394998"/>
            <a:ext cx="8062623" cy="707886"/>
          </a:xfrm>
          <a:prstGeom prst="rect">
            <a:avLst/>
          </a:prstGeom>
        </p:spPr>
        <p:txBody>
          <a:bodyPr wrap="square">
            <a:spAutoFit/>
          </a:bodyPr>
          <a:lstStyle/>
          <a:p>
            <a:pPr algn="ctr"/>
            <a:r>
              <a:rPr lang="pt-BR" sz="4000" b="1" dirty="0">
                <a:solidFill>
                  <a:srgbClr val="002060"/>
                </a:solidFill>
              </a:rPr>
              <a:t>Certificações</a:t>
            </a:r>
          </a:p>
        </p:txBody>
      </p:sp>
      <p:sp>
        <p:nvSpPr>
          <p:cNvPr id="2" name="Espaço Reservado para Número de Slide 1">
            <a:extLst>
              <a:ext uri="{FF2B5EF4-FFF2-40B4-BE49-F238E27FC236}">
                <a16:creationId xmlns:a16="http://schemas.microsoft.com/office/drawing/2014/main" id="{D578075F-D4EC-4C38-99F5-A280CE2FCC1E}"/>
              </a:ext>
            </a:extLst>
          </p:cNvPr>
          <p:cNvSpPr>
            <a:spLocks noGrp="1"/>
          </p:cNvSpPr>
          <p:nvPr>
            <p:ph type="sldNum" sz="quarter" idx="4"/>
          </p:nvPr>
        </p:nvSpPr>
        <p:spPr/>
        <p:txBody>
          <a:bodyPr/>
          <a:lstStyle/>
          <a:p>
            <a:fld id="{A76F54FF-76C4-4040-9315-59D5D23324F5}" type="slidenum">
              <a:rPr lang="pt-BR" smtClean="0"/>
              <a:pPr/>
              <a:t>8</a:t>
            </a:fld>
            <a:r>
              <a:rPr lang="pt-BR"/>
              <a:t> de 88</a:t>
            </a:r>
            <a:endParaRPr lang="pt-BR" dirty="0"/>
          </a:p>
        </p:txBody>
      </p:sp>
    </p:spTree>
    <p:extLst>
      <p:ext uri="{BB962C8B-B14F-4D97-AF65-F5344CB8AC3E}">
        <p14:creationId xmlns:p14="http://schemas.microsoft.com/office/powerpoint/2010/main" val="1618541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marL="457200" indent="-457200" algn="ctr"/>
            <a:r>
              <a:rPr lang="pt-BR" sz="4000" dirty="0">
                <a:solidFill>
                  <a:srgbClr val="002060"/>
                </a:solidFill>
              </a:rPr>
              <a:t>	</a:t>
            </a:r>
            <a:r>
              <a:rPr lang="pt-BR" sz="4000" b="1" dirty="0">
                <a:solidFill>
                  <a:srgbClr val="002060"/>
                </a:solidFill>
              </a:rPr>
              <a:t>Configurar Database Mail</a:t>
            </a:r>
          </a:p>
        </p:txBody>
      </p:sp>
      <p:sp>
        <p:nvSpPr>
          <p:cNvPr id="7" name="CaixaDeTexto 6"/>
          <p:cNvSpPr txBox="1"/>
          <p:nvPr/>
        </p:nvSpPr>
        <p:spPr>
          <a:xfrm>
            <a:off x="795129" y="1300786"/>
            <a:ext cx="4110246" cy="2123658"/>
          </a:xfrm>
          <a:prstGeom prst="rect">
            <a:avLst/>
          </a:prstGeom>
          <a:noFill/>
        </p:spPr>
        <p:txBody>
          <a:bodyPr wrap="square" rtlCol="0">
            <a:spAutoFit/>
          </a:bodyPr>
          <a:lstStyle/>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endParaRPr lang="pt-BR" sz="2800"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r>
              <a:rPr lang="pt-BR" sz="2800" dirty="0">
                <a:solidFill>
                  <a:srgbClr val="002060"/>
                </a:solidFill>
                <a:ea typeface="Calibri" panose="020F0502020204030204" pitchFamily="34" charset="0"/>
                <a:cs typeface="Arial" panose="020B0604020202020204" pitchFamily="34" charset="0"/>
              </a:rPr>
              <a:t>Clicar em </a:t>
            </a:r>
            <a:r>
              <a:rPr lang="pt-BR" sz="2800" b="1" dirty="0">
                <a:solidFill>
                  <a:srgbClr val="002060"/>
                </a:solidFill>
                <a:ea typeface="Calibri" panose="020F0502020204030204" pitchFamily="34" charset="0"/>
                <a:cs typeface="Arial" panose="020B0604020202020204" pitchFamily="34" charset="0"/>
              </a:rPr>
              <a:t>“Finish”</a:t>
            </a:r>
          </a:p>
        </p:txBody>
      </p:sp>
      <p:pic>
        <p:nvPicPr>
          <p:cNvPr id="28674" name="Picture 2"/>
          <p:cNvPicPr>
            <a:picLocks noChangeAspect="1" noChangeArrowheads="1"/>
          </p:cNvPicPr>
          <p:nvPr/>
        </p:nvPicPr>
        <p:blipFill>
          <a:blip r:embed="rId3" cstate="print"/>
          <a:srcRect/>
          <a:stretch>
            <a:fillRect/>
          </a:stretch>
        </p:blipFill>
        <p:spPr bwMode="auto">
          <a:xfrm>
            <a:off x="5172075" y="1419225"/>
            <a:ext cx="5787310" cy="5040000"/>
          </a:xfrm>
          <a:prstGeom prst="rect">
            <a:avLst/>
          </a:prstGeom>
          <a:noFill/>
          <a:ln w="9525">
            <a:noFill/>
            <a:miter lim="800000"/>
            <a:headEnd/>
            <a:tailEnd/>
          </a:ln>
        </p:spPr>
      </p:pic>
      <p:sp>
        <p:nvSpPr>
          <p:cNvPr id="2" name="Espaço Reservado para Número de Slide 1">
            <a:extLst>
              <a:ext uri="{FF2B5EF4-FFF2-40B4-BE49-F238E27FC236}">
                <a16:creationId xmlns:a16="http://schemas.microsoft.com/office/drawing/2014/main" id="{79277CB9-797B-46C7-8965-B7574B7B099F}"/>
              </a:ext>
            </a:extLst>
          </p:cNvPr>
          <p:cNvSpPr>
            <a:spLocks noGrp="1"/>
          </p:cNvSpPr>
          <p:nvPr>
            <p:ph type="sldNum" sz="quarter" idx="4"/>
          </p:nvPr>
        </p:nvSpPr>
        <p:spPr/>
        <p:txBody>
          <a:bodyPr/>
          <a:lstStyle/>
          <a:p>
            <a:fld id="{A76F54FF-76C4-4040-9315-59D5D23324F5}" type="slidenum">
              <a:rPr lang="pt-BR" smtClean="0"/>
              <a:pPr/>
              <a:t>80</a:t>
            </a:fld>
            <a:r>
              <a:rPr lang="pt-BR"/>
              <a:t> de 88</a:t>
            </a:r>
            <a:endParaRPr lang="pt-BR" dirty="0"/>
          </a:p>
        </p:txBody>
      </p:sp>
    </p:spTree>
    <p:extLst>
      <p:ext uri="{BB962C8B-B14F-4D97-AF65-F5344CB8AC3E}">
        <p14:creationId xmlns:p14="http://schemas.microsoft.com/office/powerpoint/2010/main" val="17290521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marL="457200" indent="-457200" algn="ctr"/>
            <a:r>
              <a:rPr lang="pt-BR" sz="4000" dirty="0">
                <a:solidFill>
                  <a:srgbClr val="002060"/>
                </a:solidFill>
              </a:rPr>
              <a:t>	</a:t>
            </a:r>
            <a:r>
              <a:rPr lang="pt-BR" sz="4000" b="1" dirty="0">
                <a:solidFill>
                  <a:srgbClr val="002060"/>
                </a:solidFill>
              </a:rPr>
              <a:t>Configurar Database Mail</a:t>
            </a:r>
          </a:p>
        </p:txBody>
      </p:sp>
      <p:sp>
        <p:nvSpPr>
          <p:cNvPr id="7" name="CaixaDeTexto 6"/>
          <p:cNvSpPr txBox="1"/>
          <p:nvPr/>
        </p:nvSpPr>
        <p:spPr>
          <a:xfrm>
            <a:off x="795129" y="1300786"/>
            <a:ext cx="4110246" cy="3621504"/>
          </a:xfrm>
          <a:prstGeom prst="rect">
            <a:avLst/>
          </a:prstGeom>
          <a:noFill/>
        </p:spPr>
        <p:txBody>
          <a:bodyPr wrap="square" rtlCol="0">
            <a:spAutoFit/>
          </a:bodyPr>
          <a:lstStyle/>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endParaRPr lang="pt-BR" sz="2800"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r>
              <a:rPr lang="pt-BR" sz="2800" dirty="0">
                <a:solidFill>
                  <a:srgbClr val="002060"/>
                </a:solidFill>
                <a:ea typeface="Calibri" panose="020F0502020204030204" pitchFamily="34" charset="0"/>
                <a:cs typeface="Arial" panose="020B0604020202020204" pitchFamily="34" charset="0"/>
              </a:rPr>
              <a:t>Clicar em </a:t>
            </a:r>
            <a:r>
              <a:rPr lang="pt-BR" sz="2800" b="1" dirty="0">
                <a:solidFill>
                  <a:srgbClr val="002060"/>
                </a:solidFill>
                <a:ea typeface="Calibri" panose="020F0502020204030204" pitchFamily="34" charset="0"/>
                <a:cs typeface="Arial" panose="020B0604020202020204" pitchFamily="34" charset="0"/>
              </a:rPr>
              <a:t>“Close”</a:t>
            </a:r>
          </a:p>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r>
              <a:rPr lang="pt-BR" sz="2800" b="1" dirty="0">
                <a:solidFill>
                  <a:srgbClr val="002060"/>
                </a:solidFill>
                <a:ea typeface="Calibri" panose="020F0502020204030204" pitchFamily="34" charset="0"/>
                <a:cs typeface="Arial" panose="020B0604020202020204" pitchFamily="34" charset="0"/>
              </a:rPr>
              <a:t>Database Mail configurado!</a:t>
            </a:r>
          </a:p>
        </p:txBody>
      </p:sp>
      <p:pic>
        <p:nvPicPr>
          <p:cNvPr id="29698" name="Picture 2"/>
          <p:cNvPicPr>
            <a:picLocks noChangeAspect="1" noChangeArrowheads="1"/>
          </p:cNvPicPr>
          <p:nvPr/>
        </p:nvPicPr>
        <p:blipFill>
          <a:blip r:embed="rId3" cstate="print"/>
          <a:srcRect/>
          <a:stretch>
            <a:fillRect/>
          </a:stretch>
        </p:blipFill>
        <p:spPr bwMode="auto">
          <a:xfrm>
            <a:off x="5553075" y="1419225"/>
            <a:ext cx="5787310" cy="5040000"/>
          </a:xfrm>
          <a:prstGeom prst="rect">
            <a:avLst/>
          </a:prstGeom>
          <a:noFill/>
          <a:ln w="9525">
            <a:noFill/>
            <a:miter lim="800000"/>
            <a:headEnd/>
            <a:tailEnd/>
          </a:ln>
        </p:spPr>
      </p:pic>
      <p:sp>
        <p:nvSpPr>
          <p:cNvPr id="2" name="Espaço Reservado para Número de Slide 1">
            <a:extLst>
              <a:ext uri="{FF2B5EF4-FFF2-40B4-BE49-F238E27FC236}">
                <a16:creationId xmlns:a16="http://schemas.microsoft.com/office/drawing/2014/main" id="{0284F149-A7C5-4D5B-A06F-DE0CBA8C7ADD}"/>
              </a:ext>
            </a:extLst>
          </p:cNvPr>
          <p:cNvSpPr>
            <a:spLocks noGrp="1"/>
          </p:cNvSpPr>
          <p:nvPr>
            <p:ph type="sldNum" sz="quarter" idx="4"/>
          </p:nvPr>
        </p:nvSpPr>
        <p:spPr/>
        <p:txBody>
          <a:bodyPr/>
          <a:lstStyle/>
          <a:p>
            <a:fld id="{A76F54FF-76C4-4040-9315-59D5D23324F5}" type="slidenum">
              <a:rPr lang="pt-BR" smtClean="0"/>
              <a:pPr/>
              <a:t>81</a:t>
            </a:fld>
            <a:r>
              <a:rPr lang="pt-BR"/>
              <a:t> de 88</a:t>
            </a:r>
            <a:endParaRPr lang="pt-BR" dirty="0"/>
          </a:p>
        </p:txBody>
      </p:sp>
    </p:spTree>
    <p:extLst>
      <p:ext uri="{BB962C8B-B14F-4D97-AF65-F5344CB8AC3E}">
        <p14:creationId xmlns:p14="http://schemas.microsoft.com/office/powerpoint/2010/main" val="23610226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marL="457200" indent="-457200" algn="ctr"/>
            <a:r>
              <a:rPr lang="pt-BR" sz="4000" dirty="0">
                <a:solidFill>
                  <a:srgbClr val="002060"/>
                </a:solidFill>
              </a:rPr>
              <a:t>	</a:t>
            </a:r>
            <a:r>
              <a:rPr lang="pt-BR" sz="4000" b="1" dirty="0">
                <a:solidFill>
                  <a:srgbClr val="002060"/>
                </a:solidFill>
              </a:rPr>
              <a:t>Testando Database Mail</a:t>
            </a:r>
          </a:p>
        </p:txBody>
      </p:sp>
      <p:sp>
        <p:nvSpPr>
          <p:cNvPr id="7" name="CaixaDeTexto 6"/>
          <p:cNvSpPr txBox="1"/>
          <p:nvPr/>
        </p:nvSpPr>
        <p:spPr>
          <a:xfrm>
            <a:off x="795129" y="1300786"/>
            <a:ext cx="4110246" cy="1590179"/>
          </a:xfrm>
          <a:prstGeom prst="rect">
            <a:avLst/>
          </a:prstGeom>
          <a:noFill/>
        </p:spPr>
        <p:txBody>
          <a:bodyPr wrap="square" rtlCol="0">
            <a:spAutoFit/>
          </a:bodyPr>
          <a:lstStyle/>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endParaRPr lang="pt-BR" sz="2800"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endParaRPr lang="pt-BR" sz="2800" dirty="0">
              <a:solidFill>
                <a:srgbClr val="002060"/>
              </a:solidFill>
              <a:ea typeface="Calibri" panose="020F0502020204030204" pitchFamily="34" charset="0"/>
              <a:cs typeface="Arial" panose="020B0604020202020204" pitchFamily="34" charset="0"/>
            </a:endParaRPr>
          </a:p>
        </p:txBody>
      </p:sp>
      <p:pic>
        <p:nvPicPr>
          <p:cNvPr id="30723" name="Picture 3"/>
          <p:cNvPicPr>
            <a:picLocks noChangeAspect="1" noChangeArrowheads="1"/>
          </p:cNvPicPr>
          <p:nvPr/>
        </p:nvPicPr>
        <p:blipFill>
          <a:blip r:embed="rId3" cstate="print"/>
          <a:srcRect/>
          <a:stretch>
            <a:fillRect/>
          </a:stretch>
        </p:blipFill>
        <p:spPr bwMode="auto">
          <a:xfrm>
            <a:off x="4333875" y="3286125"/>
            <a:ext cx="3524250" cy="2362200"/>
          </a:xfrm>
          <a:prstGeom prst="rect">
            <a:avLst/>
          </a:prstGeom>
          <a:noFill/>
          <a:ln w="9525">
            <a:noFill/>
            <a:miter lim="800000"/>
            <a:headEnd/>
            <a:tailEnd/>
          </a:ln>
        </p:spPr>
      </p:pic>
      <p:sp>
        <p:nvSpPr>
          <p:cNvPr id="8" name="CaixaDeTexto 7"/>
          <p:cNvSpPr txBox="1"/>
          <p:nvPr/>
        </p:nvSpPr>
        <p:spPr>
          <a:xfrm>
            <a:off x="795129" y="1300786"/>
            <a:ext cx="10530096" cy="1487587"/>
          </a:xfrm>
          <a:prstGeom prst="rect">
            <a:avLst/>
          </a:prstGeom>
          <a:noFill/>
        </p:spPr>
        <p:txBody>
          <a:bodyPr wrap="square" rtlCol="0">
            <a:spAutoFit/>
          </a:bodyPr>
          <a:lstStyle/>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r>
              <a:rPr lang="pt-BR" sz="2800" dirty="0">
                <a:solidFill>
                  <a:srgbClr val="002060"/>
                </a:solidFill>
                <a:ea typeface="Calibri" panose="020F0502020204030204" pitchFamily="34" charset="0"/>
                <a:cs typeface="Arial" panose="020B0604020202020204" pitchFamily="34" charset="0"/>
              </a:rPr>
              <a:t>No </a:t>
            </a:r>
            <a:r>
              <a:rPr lang="pt-BR" sz="2800" b="1" dirty="0">
                <a:solidFill>
                  <a:srgbClr val="002060"/>
                </a:solidFill>
                <a:ea typeface="Calibri" panose="020F0502020204030204" pitchFamily="34" charset="0"/>
                <a:cs typeface="Arial" panose="020B0604020202020204" pitchFamily="34" charset="0"/>
              </a:rPr>
              <a:t>Management</a:t>
            </a:r>
            <a:r>
              <a:rPr lang="pt-BR" sz="2800" dirty="0">
                <a:solidFill>
                  <a:srgbClr val="002060"/>
                </a:solidFill>
                <a:ea typeface="Calibri" panose="020F0502020204030204" pitchFamily="34" charset="0"/>
                <a:cs typeface="Arial" panose="020B0604020202020204" pitchFamily="34" charset="0"/>
              </a:rPr>
              <a:t>, clicar com o botão direito em </a:t>
            </a:r>
            <a:r>
              <a:rPr lang="pt-BR" sz="2800" b="1" dirty="0">
                <a:solidFill>
                  <a:srgbClr val="002060"/>
                </a:solidFill>
                <a:ea typeface="Calibri" panose="020F0502020204030204" pitchFamily="34" charset="0"/>
                <a:cs typeface="Arial" panose="020B0604020202020204" pitchFamily="34" charset="0"/>
              </a:rPr>
              <a:t>Database Mail -&gt; Send Test E-Mail...</a:t>
            </a:r>
          </a:p>
        </p:txBody>
      </p:sp>
      <p:sp>
        <p:nvSpPr>
          <p:cNvPr id="2" name="Espaço Reservado para Número de Slide 1">
            <a:extLst>
              <a:ext uri="{FF2B5EF4-FFF2-40B4-BE49-F238E27FC236}">
                <a16:creationId xmlns:a16="http://schemas.microsoft.com/office/drawing/2014/main" id="{9E837738-B092-4045-BCC8-5544E014F005}"/>
              </a:ext>
            </a:extLst>
          </p:cNvPr>
          <p:cNvSpPr>
            <a:spLocks noGrp="1"/>
          </p:cNvSpPr>
          <p:nvPr>
            <p:ph type="sldNum" sz="quarter" idx="4"/>
          </p:nvPr>
        </p:nvSpPr>
        <p:spPr/>
        <p:txBody>
          <a:bodyPr/>
          <a:lstStyle/>
          <a:p>
            <a:fld id="{A76F54FF-76C4-4040-9315-59D5D23324F5}" type="slidenum">
              <a:rPr lang="pt-BR" smtClean="0"/>
              <a:pPr/>
              <a:t>82</a:t>
            </a:fld>
            <a:r>
              <a:rPr lang="pt-BR"/>
              <a:t> de 88</a:t>
            </a:r>
            <a:endParaRPr lang="pt-BR" dirty="0"/>
          </a:p>
        </p:txBody>
      </p:sp>
    </p:spTree>
    <p:extLst>
      <p:ext uri="{BB962C8B-B14F-4D97-AF65-F5344CB8AC3E}">
        <p14:creationId xmlns:p14="http://schemas.microsoft.com/office/powerpoint/2010/main" val="29491333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marL="457200" indent="-457200" algn="ctr"/>
            <a:r>
              <a:rPr lang="pt-BR" sz="4000" dirty="0">
                <a:solidFill>
                  <a:srgbClr val="002060"/>
                </a:solidFill>
              </a:rPr>
              <a:t>	</a:t>
            </a:r>
            <a:r>
              <a:rPr lang="pt-BR" sz="4000" b="1" dirty="0">
                <a:solidFill>
                  <a:srgbClr val="002060"/>
                </a:solidFill>
              </a:rPr>
              <a:t>Testando Database Mail</a:t>
            </a:r>
          </a:p>
        </p:txBody>
      </p:sp>
      <p:sp>
        <p:nvSpPr>
          <p:cNvPr id="7" name="CaixaDeTexto 6"/>
          <p:cNvSpPr txBox="1"/>
          <p:nvPr/>
        </p:nvSpPr>
        <p:spPr>
          <a:xfrm>
            <a:off x="795129" y="1300786"/>
            <a:ext cx="4110246" cy="1590179"/>
          </a:xfrm>
          <a:prstGeom prst="rect">
            <a:avLst/>
          </a:prstGeom>
          <a:noFill/>
        </p:spPr>
        <p:txBody>
          <a:bodyPr wrap="square" rtlCol="0">
            <a:spAutoFit/>
          </a:bodyPr>
          <a:lstStyle/>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endParaRPr lang="pt-BR" sz="2800"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endParaRPr lang="pt-BR" sz="2800" dirty="0">
              <a:solidFill>
                <a:srgbClr val="002060"/>
              </a:solidFill>
              <a:ea typeface="Calibri" panose="020F0502020204030204" pitchFamily="34" charset="0"/>
              <a:cs typeface="Arial" panose="020B0604020202020204" pitchFamily="34" charset="0"/>
            </a:endParaRPr>
          </a:p>
        </p:txBody>
      </p:sp>
      <p:sp>
        <p:nvSpPr>
          <p:cNvPr id="8" name="CaixaDeTexto 7"/>
          <p:cNvSpPr txBox="1"/>
          <p:nvPr/>
        </p:nvSpPr>
        <p:spPr>
          <a:xfrm>
            <a:off x="795129" y="1300786"/>
            <a:ext cx="10530096" cy="2123658"/>
          </a:xfrm>
          <a:prstGeom prst="rect">
            <a:avLst/>
          </a:prstGeom>
          <a:noFill/>
        </p:spPr>
        <p:txBody>
          <a:bodyPr wrap="square" rtlCol="0">
            <a:spAutoFit/>
          </a:bodyPr>
          <a:lstStyle/>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r>
              <a:rPr lang="pt-BR" sz="2800" dirty="0">
                <a:solidFill>
                  <a:srgbClr val="002060"/>
                </a:solidFill>
                <a:ea typeface="Calibri" panose="020F0502020204030204" pitchFamily="34" charset="0"/>
                <a:cs typeface="Arial" panose="020B0604020202020204" pitchFamily="34" charset="0"/>
              </a:rPr>
              <a:t>Preencher os dados abaixo conforme desejar:</a:t>
            </a:r>
          </a:p>
          <a:p>
            <a:pPr marL="457200" indent="-457200">
              <a:spcAft>
                <a:spcPts val="800"/>
              </a:spcAft>
              <a:buFont typeface="Arial" panose="020B0604020202020204" pitchFamily="34" charset="0"/>
              <a:buChar char="•"/>
            </a:pPr>
            <a:endParaRPr lang="pt-BR" sz="2800"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r>
              <a:rPr lang="pt-BR" sz="2800" dirty="0">
                <a:solidFill>
                  <a:srgbClr val="002060"/>
                </a:solidFill>
                <a:ea typeface="Calibri" panose="020F0502020204030204" pitchFamily="34" charset="0"/>
                <a:cs typeface="Arial" panose="020B0604020202020204" pitchFamily="34" charset="0"/>
              </a:rPr>
              <a:t>Clicar em </a:t>
            </a:r>
            <a:r>
              <a:rPr lang="pt-BR" sz="2800" b="1" dirty="0">
                <a:solidFill>
                  <a:srgbClr val="002060"/>
                </a:solidFill>
                <a:ea typeface="Calibri" panose="020F0502020204030204" pitchFamily="34" charset="0"/>
                <a:cs typeface="Arial" panose="020B0604020202020204" pitchFamily="34" charset="0"/>
              </a:rPr>
              <a:t>“Send Test E-Mail”</a:t>
            </a:r>
          </a:p>
        </p:txBody>
      </p:sp>
      <p:pic>
        <p:nvPicPr>
          <p:cNvPr id="31746" name="Picture 2"/>
          <p:cNvPicPr>
            <a:picLocks noChangeAspect="1" noChangeArrowheads="1"/>
          </p:cNvPicPr>
          <p:nvPr/>
        </p:nvPicPr>
        <p:blipFill>
          <a:blip r:embed="rId3" cstate="print"/>
          <a:srcRect/>
          <a:stretch>
            <a:fillRect/>
          </a:stretch>
        </p:blipFill>
        <p:spPr bwMode="auto">
          <a:xfrm>
            <a:off x="4038600" y="3643313"/>
            <a:ext cx="4610100" cy="2790825"/>
          </a:xfrm>
          <a:prstGeom prst="rect">
            <a:avLst/>
          </a:prstGeom>
          <a:noFill/>
          <a:ln w="9525">
            <a:noFill/>
            <a:miter lim="800000"/>
            <a:headEnd/>
            <a:tailEnd/>
          </a:ln>
        </p:spPr>
      </p:pic>
      <p:sp>
        <p:nvSpPr>
          <p:cNvPr id="2" name="Espaço Reservado para Número de Slide 1">
            <a:extLst>
              <a:ext uri="{FF2B5EF4-FFF2-40B4-BE49-F238E27FC236}">
                <a16:creationId xmlns:a16="http://schemas.microsoft.com/office/drawing/2014/main" id="{1814B02B-5C63-4448-BC25-ACC862A10F60}"/>
              </a:ext>
            </a:extLst>
          </p:cNvPr>
          <p:cNvSpPr>
            <a:spLocks noGrp="1"/>
          </p:cNvSpPr>
          <p:nvPr>
            <p:ph type="sldNum" sz="quarter" idx="4"/>
          </p:nvPr>
        </p:nvSpPr>
        <p:spPr/>
        <p:txBody>
          <a:bodyPr/>
          <a:lstStyle/>
          <a:p>
            <a:fld id="{A76F54FF-76C4-4040-9315-59D5D23324F5}" type="slidenum">
              <a:rPr lang="pt-BR" smtClean="0"/>
              <a:pPr/>
              <a:t>83</a:t>
            </a:fld>
            <a:r>
              <a:rPr lang="pt-BR"/>
              <a:t> de 88</a:t>
            </a:r>
            <a:endParaRPr lang="pt-BR" dirty="0"/>
          </a:p>
        </p:txBody>
      </p:sp>
    </p:spTree>
    <p:extLst>
      <p:ext uri="{BB962C8B-B14F-4D97-AF65-F5344CB8AC3E}">
        <p14:creationId xmlns:p14="http://schemas.microsoft.com/office/powerpoint/2010/main" val="5640746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marL="457200" indent="-457200" algn="ctr"/>
            <a:r>
              <a:rPr lang="pt-BR" sz="4000" dirty="0">
                <a:solidFill>
                  <a:srgbClr val="002060"/>
                </a:solidFill>
              </a:rPr>
              <a:t>	</a:t>
            </a:r>
            <a:r>
              <a:rPr lang="pt-BR" sz="4000" b="1" dirty="0">
                <a:solidFill>
                  <a:srgbClr val="002060"/>
                </a:solidFill>
              </a:rPr>
              <a:t>Testando Database Mail</a:t>
            </a:r>
          </a:p>
        </p:txBody>
      </p:sp>
      <p:sp>
        <p:nvSpPr>
          <p:cNvPr id="7" name="CaixaDeTexto 6"/>
          <p:cNvSpPr txBox="1"/>
          <p:nvPr/>
        </p:nvSpPr>
        <p:spPr>
          <a:xfrm>
            <a:off x="795129" y="1300786"/>
            <a:ext cx="4110246" cy="1590179"/>
          </a:xfrm>
          <a:prstGeom prst="rect">
            <a:avLst/>
          </a:prstGeom>
          <a:noFill/>
        </p:spPr>
        <p:txBody>
          <a:bodyPr wrap="square" rtlCol="0">
            <a:spAutoFit/>
          </a:bodyPr>
          <a:lstStyle/>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endParaRPr lang="pt-BR" sz="2800"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endParaRPr lang="pt-BR" sz="2800" dirty="0">
              <a:solidFill>
                <a:srgbClr val="002060"/>
              </a:solidFill>
              <a:ea typeface="Calibri" panose="020F0502020204030204" pitchFamily="34" charset="0"/>
              <a:cs typeface="Arial" panose="020B0604020202020204" pitchFamily="34" charset="0"/>
            </a:endParaRPr>
          </a:p>
        </p:txBody>
      </p:sp>
      <p:sp>
        <p:nvSpPr>
          <p:cNvPr id="8" name="CaixaDeTexto 7"/>
          <p:cNvSpPr txBox="1"/>
          <p:nvPr/>
        </p:nvSpPr>
        <p:spPr>
          <a:xfrm>
            <a:off x="795129" y="1300786"/>
            <a:ext cx="10530096" cy="2123658"/>
          </a:xfrm>
          <a:prstGeom prst="rect">
            <a:avLst/>
          </a:prstGeom>
          <a:noFill/>
        </p:spPr>
        <p:txBody>
          <a:bodyPr wrap="square" rtlCol="0">
            <a:spAutoFit/>
          </a:bodyPr>
          <a:lstStyle/>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r>
              <a:rPr lang="pt-BR" sz="2800" dirty="0">
                <a:solidFill>
                  <a:srgbClr val="002060"/>
                </a:solidFill>
                <a:ea typeface="Calibri" panose="020F0502020204030204" pitchFamily="34" charset="0"/>
                <a:cs typeface="Arial" panose="020B0604020202020204" pitchFamily="34" charset="0"/>
              </a:rPr>
              <a:t>É gerada a requisição para enviar o E-Mail</a:t>
            </a:r>
          </a:p>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r>
              <a:rPr lang="pt-BR" sz="2800" dirty="0">
                <a:solidFill>
                  <a:srgbClr val="002060"/>
                </a:solidFill>
                <a:ea typeface="Calibri" panose="020F0502020204030204" pitchFamily="34" charset="0"/>
                <a:cs typeface="Arial" panose="020B0604020202020204" pitchFamily="34" charset="0"/>
              </a:rPr>
              <a:t>Clicar em </a:t>
            </a:r>
            <a:r>
              <a:rPr lang="pt-BR" sz="2800" b="1" dirty="0">
                <a:solidFill>
                  <a:srgbClr val="002060"/>
                </a:solidFill>
                <a:ea typeface="Calibri" panose="020F0502020204030204" pitchFamily="34" charset="0"/>
                <a:cs typeface="Arial" panose="020B0604020202020204" pitchFamily="34" charset="0"/>
              </a:rPr>
              <a:t>“OK” </a:t>
            </a:r>
            <a:r>
              <a:rPr lang="pt-BR" sz="2800" dirty="0">
                <a:solidFill>
                  <a:srgbClr val="002060"/>
                </a:solidFill>
                <a:ea typeface="Calibri" panose="020F0502020204030204" pitchFamily="34" charset="0"/>
                <a:cs typeface="Arial" panose="020B0604020202020204" pitchFamily="34" charset="0"/>
              </a:rPr>
              <a:t>e conferir a Caixa de Entrada do E-Mail de destino.</a:t>
            </a:r>
          </a:p>
        </p:txBody>
      </p:sp>
      <p:pic>
        <p:nvPicPr>
          <p:cNvPr id="32770" name="Picture 2"/>
          <p:cNvPicPr>
            <a:picLocks noChangeAspect="1" noChangeArrowheads="1"/>
          </p:cNvPicPr>
          <p:nvPr/>
        </p:nvPicPr>
        <p:blipFill>
          <a:blip r:embed="rId3" cstate="print"/>
          <a:srcRect/>
          <a:stretch>
            <a:fillRect/>
          </a:stretch>
        </p:blipFill>
        <p:spPr bwMode="auto">
          <a:xfrm>
            <a:off x="4133850" y="3586163"/>
            <a:ext cx="3924300" cy="2733675"/>
          </a:xfrm>
          <a:prstGeom prst="rect">
            <a:avLst/>
          </a:prstGeom>
          <a:noFill/>
          <a:ln w="9525">
            <a:noFill/>
            <a:miter lim="800000"/>
            <a:headEnd/>
            <a:tailEnd/>
          </a:ln>
        </p:spPr>
      </p:pic>
      <p:sp>
        <p:nvSpPr>
          <p:cNvPr id="2" name="Espaço Reservado para Número de Slide 1">
            <a:extLst>
              <a:ext uri="{FF2B5EF4-FFF2-40B4-BE49-F238E27FC236}">
                <a16:creationId xmlns:a16="http://schemas.microsoft.com/office/drawing/2014/main" id="{B5B6EEE3-38BA-4FFD-82C0-4ACF8F4E6EBB}"/>
              </a:ext>
            </a:extLst>
          </p:cNvPr>
          <p:cNvSpPr>
            <a:spLocks noGrp="1"/>
          </p:cNvSpPr>
          <p:nvPr>
            <p:ph type="sldNum" sz="quarter" idx="4"/>
          </p:nvPr>
        </p:nvSpPr>
        <p:spPr/>
        <p:txBody>
          <a:bodyPr/>
          <a:lstStyle/>
          <a:p>
            <a:fld id="{A76F54FF-76C4-4040-9315-59D5D23324F5}" type="slidenum">
              <a:rPr lang="pt-BR" smtClean="0"/>
              <a:pPr/>
              <a:t>84</a:t>
            </a:fld>
            <a:r>
              <a:rPr lang="pt-BR"/>
              <a:t> de 88</a:t>
            </a:r>
            <a:endParaRPr lang="pt-BR" dirty="0"/>
          </a:p>
        </p:txBody>
      </p:sp>
    </p:spTree>
    <p:extLst>
      <p:ext uri="{BB962C8B-B14F-4D97-AF65-F5344CB8AC3E}">
        <p14:creationId xmlns:p14="http://schemas.microsoft.com/office/powerpoint/2010/main" val="26112524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381799" y="366677"/>
            <a:ext cx="8086476" cy="770391"/>
          </a:xfrm>
          <a:prstGeom prst="rect">
            <a:avLst/>
          </a:prstGeom>
        </p:spPr>
        <p:txBody>
          <a:bodyPr vert="horz" lIns="91440" tIns="45720" rIns="91440" bIns="45720" rtlCol="0" anchor="ctr">
            <a:normAutofit/>
          </a:bodyPr>
          <a:lstStyle/>
          <a:p>
            <a:pPr marL="457200" indent="-457200" algn="ctr"/>
            <a:r>
              <a:rPr lang="pt-BR" sz="4000" dirty="0">
                <a:solidFill>
                  <a:srgbClr val="002060"/>
                </a:solidFill>
              </a:rPr>
              <a:t>	</a:t>
            </a:r>
            <a:r>
              <a:rPr lang="pt-BR" sz="4000" b="1" dirty="0">
                <a:solidFill>
                  <a:srgbClr val="002060"/>
                </a:solidFill>
              </a:rPr>
              <a:t>Testando Database Mail</a:t>
            </a:r>
          </a:p>
        </p:txBody>
      </p:sp>
      <p:sp>
        <p:nvSpPr>
          <p:cNvPr id="7" name="CaixaDeTexto 6"/>
          <p:cNvSpPr txBox="1"/>
          <p:nvPr/>
        </p:nvSpPr>
        <p:spPr>
          <a:xfrm>
            <a:off x="795129" y="1300786"/>
            <a:ext cx="4110246" cy="1590179"/>
          </a:xfrm>
          <a:prstGeom prst="rect">
            <a:avLst/>
          </a:prstGeom>
          <a:noFill/>
        </p:spPr>
        <p:txBody>
          <a:bodyPr wrap="square" rtlCol="0">
            <a:spAutoFit/>
          </a:bodyPr>
          <a:lstStyle/>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endParaRPr lang="pt-BR" sz="2800"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endParaRPr lang="pt-BR" sz="2800" dirty="0">
              <a:solidFill>
                <a:srgbClr val="002060"/>
              </a:solidFill>
              <a:ea typeface="Calibri" panose="020F0502020204030204" pitchFamily="34" charset="0"/>
              <a:cs typeface="Arial" panose="020B0604020202020204" pitchFamily="34" charset="0"/>
            </a:endParaRPr>
          </a:p>
        </p:txBody>
      </p:sp>
      <p:sp>
        <p:nvSpPr>
          <p:cNvPr id="8" name="CaixaDeTexto 7"/>
          <p:cNvSpPr txBox="1"/>
          <p:nvPr/>
        </p:nvSpPr>
        <p:spPr>
          <a:xfrm>
            <a:off x="795129" y="1300786"/>
            <a:ext cx="10530096" cy="1056700"/>
          </a:xfrm>
          <a:prstGeom prst="rect">
            <a:avLst/>
          </a:prstGeom>
          <a:noFill/>
        </p:spPr>
        <p:txBody>
          <a:bodyPr wrap="square" rtlCol="0">
            <a:spAutoFit/>
          </a:bodyPr>
          <a:lstStyle/>
          <a:p>
            <a:pPr marL="457200" indent="-457200">
              <a:spcAft>
                <a:spcPts val="800"/>
              </a:spcAft>
              <a:buFont typeface="Arial" panose="020B0604020202020204" pitchFamily="34" charset="0"/>
              <a:buChar char="•"/>
            </a:pPr>
            <a:endParaRPr lang="pt-BR" sz="2800" b="1" dirty="0">
              <a:solidFill>
                <a:srgbClr val="002060"/>
              </a:solidFill>
              <a:ea typeface="Calibri" panose="020F0502020204030204" pitchFamily="34" charset="0"/>
              <a:cs typeface="Arial" panose="020B0604020202020204" pitchFamily="34" charset="0"/>
            </a:endParaRPr>
          </a:p>
          <a:p>
            <a:pPr marL="457200" indent="-457200">
              <a:spcAft>
                <a:spcPts val="800"/>
              </a:spcAft>
              <a:buFont typeface="Arial" panose="020B0604020202020204" pitchFamily="34" charset="0"/>
              <a:buChar char="•"/>
            </a:pPr>
            <a:r>
              <a:rPr lang="pt-BR" sz="2800" b="1" dirty="0">
                <a:solidFill>
                  <a:srgbClr val="002060"/>
                </a:solidFill>
                <a:ea typeface="Calibri" panose="020F0502020204030204" pitchFamily="34" charset="0"/>
                <a:cs typeface="Arial" panose="020B0604020202020204" pitchFamily="34" charset="0"/>
              </a:rPr>
              <a:t>Pronto! E-Mail recebido com sucesso!</a:t>
            </a:r>
          </a:p>
        </p:txBody>
      </p:sp>
      <p:pic>
        <p:nvPicPr>
          <p:cNvPr id="34818" name="Picture 2"/>
          <p:cNvPicPr>
            <a:picLocks noChangeAspect="1" noChangeArrowheads="1"/>
          </p:cNvPicPr>
          <p:nvPr/>
        </p:nvPicPr>
        <p:blipFill>
          <a:blip r:embed="rId3" cstate="print"/>
          <a:srcRect/>
          <a:stretch>
            <a:fillRect/>
          </a:stretch>
        </p:blipFill>
        <p:spPr bwMode="auto">
          <a:xfrm>
            <a:off x="3362325" y="3205163"/>
            <a:ext cx="5486400" cy="1838325"/>
          </a:xfrm>
          <a:prstGeom prst="rect">
            <a:avLst/>
          </a:prstGeom>
          <a:noFill/>
          <a:ln w="9525">
            <a:noFill/>
            <a:miter lim="800000"/>
            <a:headEnd/>
            <a:tailEnd/>
          </a:ln>
        </p:spPr>
      </p:pic>
      <p:sp>
        <p:nvSpPr>
          <p:cNvPr id="2" name="Espaço Reservado para Número de Slide 1">
            <a:extLst>
              <a:ext uri="{FF2B5EF4-FFF2-40B4-BE49-F238E27FC236}">
                <a16:creationId xmlns:a16="http://schemas.microsoft.com/office/drawing/2014/main" id="{EA590FD0-4EC5-4249-AA46-01C9633BD39A}"/>
              </a:ext>
            </a:extLst>
          </p:cNvPr>
          <p:cNvSpPr>
            <a:spLocks noGrp="1"/>
          </p:cNvSpPr>
          <p:nvPr>
            <p:ph type="sldNum" sz="quarter" idx="4"/>
          </p:nvPr>
        </p:nvSpPr>
        <p:spPr/>
        <p:txBody>
          <a:bodyPr/>
          <a:lstStyle/>
          <a:p>
            <a:fld id="{A76F54FF-76C4-4040-9315-59D5D23324F5}" type="slidenum">
              <a:rPr lang="pt-BR" smtClean="0"/>
              <a:pPr/>
              <a:t>85</a:t>
            </a:fld>
            <a:r>
              <a:rPr lang="pt-BR"/>
              <a:t> de 88</a:t>
            </a:r>
            <a:endParaRPr lang="pt-BR" dirty="0"/>
          </a:p>
        </p:txBody>
      </p:sp>
    </p:spTree>
    <p:extLst>
      <p:ext uri="{BB962C8B-B14F-4D97-AF65-F5344CB8AC3E}">
        <p14:creationId xmlns:p14="http://schemas.microsoft.com/office/powerpoint/2010/main" val="14180145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3528390" y="1304013"/>
            <a:ext cx="4317559" cy="2769989"/>
          </a:xfrm>
          <a:prstGeom prst="rect">
            <a:avLst/>
          </a:prstGeom>
          <a:noFill/>
        </p:spPr>
        <p:txBody>
          <a:bodyPr wrap="square" rtlCol="0">
            <a:spAutoFit/>
          </a:bodyPr>
          <a:lstStyle/>
          <a:p>
            <a:pPr marL="457200" indent="-457200">
              <a:buFont typeface="Arial" panose="020B0604020202020204" pitchFamily="34" charset="0"/>
              <a:buChar char="•"/>
            </a:pPr>
            <a:endParaRPr lang="pt-BR" sz="2400" dirty="0"/>
          </a:p>
          <a:p>
            <a:pPr marL="457200" indent="-457200">
              <a:buFont typeface="Arial" panose="020B0604020202020204" pitchFamily="34" charset="0"/>
              <a:buChar char="•"/>
            </a:pPr>
            <a:endParaRPr lang="pt-BR" sz="2400" dirty="0"/>
          </a:p>
          <a:p>
            <a:pPr marL="457200" indent="-457200">
              <a:buFont typeface="Arial" panose="020B0604020202020204" pitchFamily="34" charset="0"/>
              <a:buChar char="•"/>
            </a:pPr>
            <a:endParaRPr lang="pt-BR" sz="2400" dirty="0"/>
          </a:p>
          <a:p>
            <a:pPr marL="457200" indent="-457200">
              <a:buFont typeface="Arial" panose="020B0604020202020204" pitchFamily="34" charset="0"/>
              <a:buChar char="•"/>
            </a:pPr>
            <a:endParaRPr lang="pt-BR" sz="2400" dirty="0">
              <a:solidFill>
                <a:srgbClr val="002060"/>
              </a:solidFill>
            </a:endParaRPr>
          </a:p>
          <a:p>
            <a:pPr marL="457200" indent="-457200">
              <a:buFont typeface="Arial" panose="020B0604020202020204" pitchFamily="34" charset="0"/>
              <a:buChar char="•"/>
            </a:pPr>
            <a:endParaRPr lang="pt-BR" sz="2400" dirty="0">
              <a:solidFill>
                <a:srgbClr val="002060"/>
              </a:solidFill>
            </a:endParaRPr>
          </a:p>
          <a:p>
            <a:pPr marL="457200" indent="-457200" algn="ctr"/>
            <a:r>
              <a:rPr lang="pt-BR" sz="5400" b="1" dirty="0">
                <a:solidFill>
                  <a:srgbClr val="002060"/>
                </a:solidFill>
              </a:rPr>
              <a:t>DEMO</a:t>
            </a:r>
            <a:endParaRPr lang="pt-BR" sz="5400" dirty="0">
              <a:solidFill>
                <a:srgbClr val="002060"/>
              </a:solidFill>
            </a:endParaRPr>
          </a:p>
        </p:txBody>
      </p:sp>
      <p:sp>
        <p:nvSpPr>
          <p:cNvPr id="7"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algn="ctr"/>
            <a:r>
              <a:rPr lang="pt-BR" sz="4000" b="1" dirty="0">
                <a:solidFill>
                  <a:srgbClr val="002060"/>
                </a:solidFill>
              </a:rPr>
              <a:t>Database Mail</a:t>
            </a:r>
          </a:p>
        </p:txBody>
      </p:sp>
      <p:sp>
        <p:nvSpPr>
          <p:cNvPr id="2" name="Espaço Reservado para Número de Slide 1">
            <a:extLst>
              <a:ext uri="{FF2B5EF4-FFF2-40B4-BE49-F238E27FC236}">
                <a16:creationId xmlns:a16="http://schemas.microsoft.com/office/drawing/2014/main" id="{B4F29AF5-786A-42D8-9B78-0EF3F0761BE4}"/>
              </a:ext>
            </a:extLst>
          </p:cNvPr>
          <p:cNvSpPr>
            <a:spLocks noGrp="1"/>
          </p:cNvSpPr>
          <p:nvPr>
            <p:ph type="sldNum" sz="quarter" idx="4"/>
          </p:nvPr>
        </p:nvSpPr>
        <p:spPr/>
        <p:txBody>
          <a:bodyPr/>
          <a:lstStyle/>
          <a:p>
            <a:fld id="{A76F54FF-76C4-4040-9315-59D5D23324F5}" type="slidenum">
              <a:rPr lang="pt-BR" smtClean="0"/>
              <a:pPr/>
              <a:t>86</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795130" y="1300786"/>
            <a:ext cx="11267000" cy="4770537"/>
          </a:xfrm>
          <a:prstGeom prst="rect">
            <a:avLst/>
          </a:prstGeom>
          <a:noFill/>
        </p:spPr>
        <p:txBody>
          <a:bodyPr wrap="square" rtlCol="0">
            <a:spAutoFit/>
          </a:bodyPr>
          <a:lstStyle/>
          <a:p>
            <a:pPr marL="457200" indent="-457200">
              <a:buFont typeface="Arial" panose="020B0604020202020204" pitchFamily="34" charset="0"/>
              <a:buChar char="•"/>
            </a:pPr>
            <a:endParaRPr lang="pt-BR" sz="2400" dirty="0"/>
          </a:p>
          <a:p>
            <a:pPr marL="457200" indent="-457200">
              <a:buFont typeface="Arial" panose="020B0604020202020204" pitchFamily="34" charset="0"/>
              <a:buChar char="•"/>
            </a:pPr>
            <a:r>
              <a:rPr lang="pt-BR" sz="2800" dirty="0">
                <a:solidFill>
                  <a:srgbClr val="002060"/>
                </a:solidFill>
              </a:rPr>
              <a:t>Definir a melhor versão para o seu ambiente Custo x Benefício</a:t>
            </a:r>
          </a:p>
          <a:p>
            <a:pPr marL="457200" indent="-457200">
              <a:buFont typeface="Arial" panose="020B0604020202020204" pitchFamily="34" charset="0"/>
              <a:buChar char="•"/>
            </a:pPr>
            <a:endParaRPr lang="pt-BR" sz="2800" dirty="0">
              <a:solidFill>
                <a:srgbClr val="002060"/>
              </a:solidFill>
            </a:endParaRPr>
          </a:p>
          <a:p>
            <a:pPr marL="457200" indent="-457200">
              <a:buFont typeface="Arial" panose="020B0604020202020204" pitchFamily="34" charset="0"/>
              <a:buChar char="•"/>
            </a:pPr>
            <a:r>
              <a:rPr lang="pt-BR" sz="2800" dirty="0">
                <a:solidFill>
                  <a:srgbClr val="002060"/>
                </a:solidFill>
              </a:rPr>
              <a:t>Planejar uma instalação com a definição da collation, locais de armazenamento, contas de serviço, definir as features que serão instaladas.</a:t>
            </a:r>
          </a:p>
          <a:p>
            <a:pPr marL="457200" indent="-457200">
              <a:buFont typeface="Arial" panose="020B0604020202020204" pitchFamily="34" charset="0"/>
              <a:buChar char="•"/>
            </a:pPr>
            <a:endParaRPr lang="pt-BR" sz="2800" dirty="0">
              <a:solidFill>
                <a:srgbClr val="002060"/>
              </a:solidFill>
            </a:endParaRPr>
          </a:p>
          <a:p>
            <a:pPr marL="457200" indent="-457200">
              <a:buFont typeface="Arial" panose="020B0604020202020204" pitchFamily="34" charset="0"/>
              <a:buChar char="•"/>
            </a:pPr>
            <a:r>
              <a:rPr lang="pt-BR" sz="2800" dirty="0">
                <a:solidFill>
                  <a:srgbClr val="002060"/>
                </a:solidFill>
              </a:rPr>
              <a:t>Aplicar o último Service Pack e alterar algumas configurações no pós instalação.</a:t>
            </a:r>
          </a:p>
          <a:p>
            <a:pPr marL="457200" indent="-457200">
              <a:buFont typeface="Arial" panose="020B0604020202020204" pitchFamily="34" charset="0"/>
              <a:buChar char="•"/>
            </a:pPr>
            <a:endParaRPr lang="pt-BR" sz="2800" dirty="0">
              <a:solidFill>
                <a:srgbClr val="002060"/>
              </a:solidFill>
            </a:endParaRPr>
          </a:p>
          <a:p>
            <a:pPr marL="457200" indent="-457200">
              <a:buFont typeface="Arial" panose="020B0604020202020204" pitchFamily="34" charset="0"/>
              <a:buChar char="•"/>
            </a:pPr>
            <a:r>
              <a:rPr lang="pt-BR" sz="2800" b="1" dirty="0">
                <a:solidFill>
                  <a:srgbClr val="FF0000"/>
                </a:solidFill>
              </a:rPr>
              <a:t>SEM “NEXT-&gt;NEXT-&gt;FINISH” a partir de hoje!!!!</a:t>
            </a:r>
          </a:p>
        </p:txBody>
      </p:sp>
      <p:sp>
        <p:nvSpPr>
          <p:cNvPr id="7"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Resumo</a:t>
            </a:r>
          </a:p>
        </p:txBody>
      </p:sp>
      <p:sp>
        <p:nvSpPr>
          <p:cNvPr id="2" name="Espaço Reservado para Número de Slide 1">
            <a:extLst>
              <a:ext uri="{FF2B5EF4-FFF2-40B4-BE49-F238E27FC236}">
                <a16:creationId xmlns:a16="http://schemas.microsoft.com/office/drawing/2014/main" id="{717B3711-4926-437C-8DE2-9C3AF314CDFC}"/>
              </a:ext>
            </a:extLst>
          </p:cNvPr>
          <p:cNvSpPr>
            <a:spLocks noGrp="1"/>
          </p:cNvSpPr>
          <p:nvPr>
            <p:ph type="sldNum" sz="quarter" idx="4"/>
          </p:nvPr>
        </p:nvSpPr>
        <p:spPr/>
        <p:txBody>
          <a:bodyPr/>
          <a:lstStyle/>
          <a:p>
            <a:fld id="{A76F54FF-76C4-4040-9315-59D5D23324F5}" type="slidenum">
              <a:rPr lang="pt-BR" smtClean="0"/>
              <a:pPr/>
              <a:t>87</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animEffect transition="in" filter="fade">
                                      <p:cBhvr>
                                        <p:cTn id="11" dur="500"/>
                                        <p:tgtEl>
                                          <p:spTgt spid="8">
                                            <p:txEl>
                                              <p:pRg st="5" end="5"/>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txBox="1">
            <a:spLocks/>
          </p:cNvSpPr>
          <p:nvPr/>
        </p:nvSpPr>
        <p:spPr>
          <a:xfrm>
            <a:off x="381799" y="206734"/>
            <a:ext cx="8086476" cy="1097279"/>
          </a:xfrm>
          <a:prstGeom prst="rect">
            <a:avLst/>
          </a:prstGeom>
        </p:spPr>
        <p:txBody>
          <a:bodyPr vert="horz" lIns="91440" tIns="45720" rIns="91440" bIns="45720" rtlCol="0" anchor="ctr">
            <a:noAutofit/>
          </a:bodyPr>
          <a:lstStyle/>
          <a:p>
            <a:pPr lvl="0" algn="ctr"/>
            <a:r>
              <a:rPr lang="pt-BR" sz="4000" b="1" dirty="0">
                <a:solidFill>
                  <a:srgbClr val="002060"/>
                </a:solidFill>
              </a:rPr>
              <a:t>Dúvidas</a:t>
            </a:r>
          </a:p>
        </p:txBody>
      </p:sp>
      <p:pic>
        <p:nvPicPr>
          <p:cNvPr id="4" name="Imagem 3" descr="duvidas-300x3001.jpg"/>
          <p:cNvPicPr>
            <a:picLocks noChangeAspect="1"/>
          </p:cNvPicPr>
          <p:nvPr/>
        </p:nvPicPr>
        <p:blipFill>
          <a:blip r:embed="rId2" cstate="print"/>
          <a:stretch>
            <a:fillRect/>
          </a:stretch>
        </p:blipFill>
        <p:spPr>
          <a:xfrm>
            <a:off x="3576000" y="1463817"/>
            <a:ext cx="5040000" cy="5040000"/>
          </a:xfrm>
          <a:prstGeom prst="rect">
            <a:avLst/>
          </a:prstGeom>
        </p:spPr>
      </p:pic>
      <p:sp>
        <p:nvSpPr>
          <p:cNvPr id="2" name="Espaço Reservado para Número de Slide 1">
            <a:extLst>
              <a:ext uri="{FF2B5EF4-FFF2-40B4-BE49-F238E27FC236}">
                <a16:creationId xmlns:a16="http://schemas.microsoft.com/office/drawing/2014/main" id="{F799C02D-1F61-473D-AAC8-B01F95B0EBCA}"/>
              </a:ext>
            </a:extLst>
          </p:cNvPr>
          <p:cNvSpPr>
            <a:spLocks noGrp="1"/>
          </p:cNvSpPr>
          <p:nvPr>
            <p:ph type="sldNum" sz="quarter" idx="4"/>
          </p:nvPr>
        </p:nvSpPr>
        <p:spPr/>
        <p:txBody>
          <a:bodyPr/>
          <a:lstStyle/>
          <a:p>
            <a:fld id="{A76F54FF-76C4-4040-9315-59D5D23324F5}" type="slidenum">
              <a:rPr lang="pt-BR" smtClean="0"/>
              <a:pPr/>
              <a:t>88</a:t>
            </a:fld>
            <a:r>
              <a:rPr lang="pt-BR"/>
              <a:t> de 88</a:t>
            </a:r>
            <a:endParaRPr lang="pt-BR" dirty="0"/>
          </a:p>
        </p:txBody>
      </p:sp>
    </p:spTree>
    <p:extLst>
      <p:ext uri="{BB962C8B-B14F-4D97-AF65-F5344CB8AC3E}">
        <p14:creationId xmlns:p14="http://schemas.microsoft.com/office/powerpoint/2010/main" val="904363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1183820" y="3575192"/>
            <a:ext cx="6554543" cy="1138773"/>
          </a:xfrm>
          <a:prstGeom prst="rect">
            <a:avLst/>
          </a:prstGeom>
          <a:noFill/>
        </p:spPr>
        <p:txBody>
          <a:bodyPr wrap="square" rtlCol="0">
            <a:spAutoFit/>
          </a:bodyPr>
          <a:lstStyle/>
          <a:p>
            <a:r>
              <a:rPr lang="pt-BR" sz="3400" b="1" dirty="0">
                <a:solidFill>
                  <a:schemeClr val="bg1"/>
                </a:solidFill>
              </a:rPr>
              <a:t>Tarefas do dia a dia de um DBA</a:t>
            </a:r>
          </a:p>
          <a:p>
            <a:endParaRPr lang="pt-BR" sz="3400" dirty="0"/>
          </a:p>
        </p:txBody>
      </p:sp>
      <p:sp>
        <p:nvSpPr>
          <p:cNvPr id="7" name="CaixaDeTexto 6"/>
          <p:cNvSpPr txBox="1"/>
          <p:nvPr/>
        </p:nvSpPr>
        <p:spPr>
          <a:xfrm>
            <a:off x="309074" y="1348776"/>
            <a:ext cx="5459548" cy="1154162"/>
          </a:xfrm>
          <a:prstGeom prst="rect">
            <a:avLst/>
          </a:prstGeom>
          <a:noFill/>
        </p:spPr>
        <p:txBody>
          <a:bodyPr wrap="square" rtlCol="0">
            <a:spAutoFit/>
          </a:bodyPr>
          <a:lstStyle/>
          <a:p>
            <a:r>
              <a:rPr lang="en-US" sz="2300" b="1" dirty="0">
                <a:solidFill>
                  <a:srgbClr val="002060"/>
                </a:solidFill>
              </a:rPr>
              <a:t>MCSA: SQL 2016 Database Development</a:t>
            </a:r>
          </a:p>
          <a:p>
            <a:pPr indent="-342900">
              <a:buFont typeface="Arial" pitchFamily="34" charset="0"/>
              <a:buChar char="•"/>
            </a:pPr>
            <a:r>
              <a:rPr lang="en-US" sz="2300" dirty="0">
                <a:solidFill>
                  <a:srgbClr val="002060"/>
                </a:solidFill>
              </a:rPr>
              <a:t>70-761 (</a:t>
            </a:r>
            <a:r>
              <a:rPr lang="en-US" sz="2300" dirty="0" err="1">
                <a:solidFill>
                  <a:srgbClr val="002060"/>
                </a:solidFill>
              </a:rPr>
              <a:t>passei</a:t>
            </a:r>
            <a:r>
              <a:rPr lang="en-US" sz="2300" dirty="0">
                <a:solidFill>
                  <a:srgbClr val="002060"/>
                </a:solidFill>
              </a:rPr>
              <a:t> </a:t>
            </a:r>
            <a:r>
              <a:rPr lang="en-US" sz="2300" dirty="0" err="1">
                <a:solidFill>
                  <a:srgbClr val="002060"/>
                </a:solidFill>
              </a:rPr>
              <a:t>na</a:t>
            </a:r>
            <a:r>
              <a:rPr lang="en-US" sz="2300" dirty="0">
                <a:solidFill>
                  <a:srgbClr val="002060"/>
                </a:solidFill>
              </a:rPr>
              <a:t> beta)</a:t>
            </a:r>
          </a:p>
          <a:p>
            <a:pPr indent="-342900">
              <a:buFont typeface="Arial" pitchFamily="34" charset="0"/>
              <a:buChar char="•"/>
            </a:pPr>
            <a:r>
              <a:rPr lang="en-US" sz="2300" dirty="0">
                <a:solidFill>
                  <a:srgbClr val="002060"/>
                </a:solidFill>
              </a:rPr>
              <a:t>70-762 (</a:t>
            </a:r>
            <a:r>
              <a:rPr lang="en-US" sz="2300" dirty="0" err="1">
                <a:solidFill>
                  <a:srgbClr val="002060"/>
                </a:solidFill>
              </a:rPr>
              <a:t>passei</a:t>
            </a:r>
            <a:r>
              <a:rPr lang="en-US" sz="2300" dirty="0">
                <a:solidFill>
                  <a:srgbClr val="002060"/>
                </a:solidFill>
              </a:rPr>
              <a:t> </a:t>
            </a:r>
            <a:r>
              <a:rPr lang="en-US" sz="2300" dirty="0" err="1">
                <a:solidFill>
                  <a:srgbClr val="002060"/>
                </a:solidFill>
              </a:rPr>
              <a:t>na</a:t>
            </a:r>
            <a:r>
              <a:rPr lang="en-US" sz="2300" dirty="0">
                <a:solidFill>
                  <a:srgbClr val="002060"/>
                </a:solidFill>
              </a:rPr>
              <a:t> beta)</a:t>
            </a:r>
            <a:endParaRPr lang="pt-BR" sz="2300" dirty="0">
              <a:solidFill>
                <a:srgbClr val="002060"/>
              </a:solidFill>
            </a:endParaRPr>
          </a:p>
        </p:txBody>
      </p:sp>
      <p:sp>
        <p:nvSpPr>
          <p:cNvPr id="5" name="Retângulo 4"/>
          <p:cNvSpPr/>
          <p:nvPr/>
        </p:nvSpPr>
        <p:spPr>
          <a:xfrm>
            <a:off x="397564" y="394998"/>
            <a:ext cx="8062623" cy="707886"/>
          </a:xfrm>
          <a:prstGeom prst="rect">
            <a:avLst/>
          </a:prstGeom>
        </p:spPr>
        <p:txBody>
          <a:bodyPr wrap="square">
            <a:spAutoFit/>
          </a:bodyPr>
          <a:lstStyle/>
          <a:p>
            <a:pPr algn="ctr"/>
            <a:r>
              <a:rPr lang="pt-BR" sz="4000" b="1" dirty="0">
                <a:solidFill>
                  <a:srgbClr val="002060"/>
                </a:solidFill>
              </a:rPr>
              <a:t>Certificações</a:t>
            </a:r>
          </a:p>
        </p:txBody>
      </p:sp>
      <p:sp>
        <p:nvSpPr>
          <p:cNvPr id="6" name="Retângulo 5">
            <a:extLst>
              <a:ext uri="{FF2B5EF4-FFF2-40B4-BE49-F238E27FC236}">
                <a16:creationId xmlns:a16="http://schemas.microsoft.com/office/drawing/2014/main" id="{891FE76D-61B5-43A2-9D03-6A0F2ED94C46}"/>
              </a:ext>
            </a:extLst>
          </p:cNvPr>
          <p:cNvSpPr/>
          <p:nvPr/>
        </p:nvSpPr>
        <p:spPr>
          <a:xfrm>
            <a:off x="6065484" y="1348776"/>
            <a:ext cx="6096000" cy="1154162"/>
          </a:xfrm>
          <a:prstGeom prst="rect">
            <a:avLst/>
          </a:prstGeom>
        </p:spPr>
        <p:txBody>
          <a:bodyPr>
            <a:spAutoFit/>
          </a:bodyPr>
          <a:lstStyle/>
          <a:p>
            <a:r>
              <a:rPr lang="pt-BR" sz="2300" b="1" dirty="0">
                <a:solidFill>
                  <a:srgbClr val="002060"/>
                </a:solidFill>
              </a:rPr>
              <a:t>MCSA: SQL 2016 </a:t>
            </a:r>
            <a:r>
              <a:rPr lang="pt-BR" sz="2300" b="1" dirty="0" err="1">
                <a:solidFill>
                  <a:srgbClr val="002060"/>
                </a:solidFill>
              </a:rPr>
              <a:t>Database</a:t>
            </a:r>
            <a:r>
              <a:rPr lang="pt-BR" sz="2300" b="1" dirty="0">
                <a:solidFill>
                  <a:srgbClr val="002060"/>
                </a:solidFill>
              </a:rPr>
              <a:t> </a:t>
            </a:r>
            <a:r>
              <a:rPr lang="pt-BR" sz="2300" b="1" dirty="0" err="1">
                <a:solidFill>
                  <a:srgbClr val="002060"/>
                </a:solidFill>
              </a:rPr>
              <a:t>Administration</a:t>
            </a:r>
            <a:endParaRPr lang="pt-BR" sz="2300" b="1" dirty="0">
              <a:solidFill>
                <a:srgbClr val="002060"/>
              </a:solidFill>
            </a:endParaRPr>
          </a:p>
          <a:p>
            <a:pPr indent="-342900">
              <a:buFont typeface="Arial" pitchFamily="34" charset="0"/>
              <a:buChar char="•"/>
            </a:pPr>
            <a:r>
              <a:rPr lang="pt-BR" sz="2300" dirty="0">
                <a:solidFill>
                  <a:srgbClr val="002060"/>
                </a:solidFill>
              </a:rPr>
              <a:t>70-764 </a:t>
            </a:r>
            <a:r>
              <a:rPr lang="en-US" sz="2300" dirty="0">
                <a:solidFill>
                  <a:srgbClr val="002060"/>
                </a:solidFill>
              </a:rPr>
              <a:t>(</a:t>
            </a:r>
            <a:r>
              <a:rPr lang="en-US" sz="2300" dirty="0" err="1">
                <a:solidFill>
                  <a:srgbClr val="002060"/>
                </a:solidFill>
              </a:rPr>
              <a:t>passei</a:t>
            </a:r>
            <a:r>
              <a:rPr lang="en-US" sz="2300" dirty="0">
                <a:solidFill>
                  <a:srgbClr val="002060"/>
                </a:solidFill>
              </a:rPr>
              <a:t> </a:t>
            </a:r>
            <a:r>
              <a:rPr lang="en-US" sz="2300" dirty="0" err="1">
                <a:solidFill>
                  <a:srgbClr val="002060"/>
                </a:solidFill>
              </a:rPr>
              <a:t>na</a:t>
            </a:r>
            <a:r>
              <a:rPr lang="en-US" sz="2300" dirty="0">
                <a:solidFill>
                  <a:srgbClr val="002060"/>
                </a:solidFill>
              </a:rPr>
              <a:t> beta)</a:t>
            </a:r>
            <a:endParaRPr lang="pt-BR" sz="2300" dirty="0">
              <a:solidFill>
                <a:srgbClr val="002060"/>
              </a:solidFill>
            </a:endParaRPr>
          </a:p>
          <a:p>
            <a:pPr indent="-342900">
              <a:buFont typeface="Arial" pitchFamily="34" charset="0"/>
              <a:buChar char="•"/>
            </a:pPr>
            <a:r>
              <a:rPr lang="pt-BR" sz="2300" dirty="0">
                <a:solidFill>
                  <a:srgbClr val="002060"/>
                </a:solidFill>
              </a:rPr>
              <a:t>70-765 </a:t>
            </a:r>
            <a:r>
              <a:rPr lang="en-US" sz="2300" dirty="0">
                <a:solidFill>
                  <a:srgbClr val="002060"/>
                </a:solidFill>
              </a:rPr>
              <a:t>(</a:t>
            </a:r>
            <a:r>
              <a:rPr lang="en-US" sz="2300" dirty="0" err="1">
                <a:solidFill>
                  <a:srgbClr val="002060"/>
                </a:solidFill>
              </a:rPr>
              <a:t>reprovei</a:t>
            </a:r>
            <a:r>
              <a:rPr lang="en-US" sz="2300" dirty="0">
                <a:solidFill>
                  <a:srgbClr val="002060"/>
                </a:solidFill>
              </a:rPr>
              <a:t> </a:t>
            </a:r>
            <a:r>
              <a:rPr lang="en-US" sz="2300" dirty="0" err="1">
                <a:solidFill>
                  <a:srgbClr val="002060"/>
                </a:solidFill>
              </a:rPr>
              <a:t>na</a:t>
            </a:r>
            <a:r>
              <a:rPr lang="en-US" sz="2300" dirty="0">
                <a:solidFill>
                  <a:srgbClr val="002060"/>
                </a:solidFill>
              </a:rPr>
              <a:t> beta – </a:t>
            </a:r>
            <a:r>
              <a:rPr lang="en-US" sz="2300" dirty="0" err="1">
                <a:solidFill>
                  <a:srgbClr val="002060"/>
                </a:solidFill>
              </a:rPr>
              <a:t>muito</a:t>
            </a:r>
            <a:r>
              <a:rPr lang="en-US" sz="2300" dirty="0">
                <a:solidFill>
                  <a:srgbClr val="002060"/>
                </a:solidFill>
              </a:rPr>
              <a:t> azure)</a:t>
            </a:r>
            <a:endParaRPr lang="pt-BR" sz="2300" dirty="0">
              <a:solidFill>
                <a:srgbClr val="002060"/>
              </a:solidFill>
            </a:endParaRPr>
          </a:p>
        </p:txBody>
      </p:sp>
      <p:sp>
        <p:nvSpPr>
          <p:cNvPr id="8" name="Retângulo 7">
            <a:extLst>
              <a:ext uri="{FF2B5EF4-FFF2-40B4-BE49-F238E27FC236}">
                <a16:creationId xmlns:a16="http://schemas.microsoft.com/office/drawing/2014/main" id="{E98F45E5-A846-43D3-9EDF-D6A6FE30B858}"/>
              </a:ext>
            </a:extLst>
          </p:cNvPr>
          <p:cNvSpPr/>
          <p:nvPr/>
        </p:nvSpPr>
        <p:spPr>
          <a:xfrm>
            <a:off x="309074" y="2675715"/>
            <a:ext cx="7694748" cy="1154162"/>
          </a:xfrm>
          <a:prstGeom prst="rect">
            <a:avLst/>
          </a:prstGeom>
        </p:spPr>
        <p:txBody>
          <a:bodyPr wrap="square">
            <a:spAutoFit/>
          </a:bodyPr>
          <a:lstStyle/>
          <a:p>
            <a:r>
              <a:rPr lang="en-US" sz="2300" b="1" dirty="0">
                <a:solidFill>
                  <a:srgbClr val="002060"/>
                </a:solidFill>
              </a:rPr>
              <a:t>MCSA: SQL 2016 Business Intelligence Development</a:t>
            </a:r>
            <a:r>
              <a:rPr lang="en-US" sz="2300" dirty="0">
                <a:solidFill>
                  <a:srgbClr val="002060"/>
                </a:solidFill>
              </a:rPr>
              <a:t> </a:t>
            </a:r>
          </a:p>
          <a:p>
            <a:pPr indent="-342900">
              <a:buFont typeface="Arial" pitchFamily="34" charset="0"/>
              <a:buChar char="•"/>
            </a:pPr>
            <a:r>
              <a:rPr lang="en-US" sz="2300" dirty="0">
                <a:solidFill>
                  <a:srgbClr val="002060"/>
                </a:solidFill>
              </a:rPr>
              <a:t>70-767</a:t>
            </a:r>
          </a:p>
          <a:p>
            <a:pPr indent="-342900">
              <a:buFont typeface="Arial" pitchFamily="34" charset="0"/>
              <a:buChar char="•"/>
            </a:pPr>
            <a:r>
              <a:rPr lang="en-US" sz="2300" dirty="0">
                <a:solidFill>
                  <a:srgbClr val="002060"/>
                </a:solidFill>
              </a:rPr>
              <a:t>70-768</a:t>
            </a:r>
          </a:p>
        </p:txBody>
      </p:sp>
      <p:sp>
        <p:nvSpPr>
          <p:cNvPr id="9" name="Retângulo 8">
            <a:extLst>
              <a:ext uri="{FF2B5EF4-FFF2-40B4-BE49-F238E27FC236}">
                <a16:creationId xmlns:a16="http://schemas.microsoft.com/office/drawing/2014/main" id="{80F72CE8-6443-4113-B098-200145640EC0}"/>
              </a:ext>
            </a:extLst>
          </p:cNvPr>
          <p:cNvSpPr/>
          <p:nvPr/>
        </p:nvSpPr>
        <p:spPr>
          <a:xfrm>
            <a:off x="2362123" y="4002655"/>
            <a:ext cx="9288776" cy="2569934"/>
          </a:xfrm>
          <a:prstGeom prst="rect">
            <a:avLst/>
          </a:prstGeom>
        </p:spPr>
        <p:txBody>
          <a:bodyPr wrap="square">
            <a:spAutoFit/>
          </a:bodyPr>
          <a:lstStyle/>
          <a:p>
            <a:r>
              <a:rPr lang="en-US" sz="2300" b="1" dirty="0">
                <a:solidFill>
                  <a:srgbClr val="002060"/>
                </a:solidFill>
              </a:rPr>
              <a:t>MCSE: Data Management and Analytics</a:t>
            </a:r>
          </a:p>
          <a:p>
            <a:pPr indent="-342900">
              <a:buFont typeface="Arial" pitchFamily="34" charset="0"/>
              <a:buChar char="•"/>
            </a:pPr>
            <a:r>
              <a:rPr lang="en-US" sz="2300" dirty="0">
                <a:solidFill>
                  <a:srgbClr val="002060"/>
                </a:solidFill>
              </a:rPr>
              <a:t>473 - Designing and Implementing Cloud Data </a:t>
            </a:r>
            <a:r>
              <a:rPr lang="en-US" sz="2300" dirty="0" err="1">
                <a:solidFill>
                  <a:srgbClr val="002060"/>
                </a:solidFill>
              </a:rPr>
              <a:t>Plataform</a:t>
            </a:r>
            <a:r>
              <a:rPr lang="en-US" sz="2300" dirty="0">
                <a:solidFill>
                  <a:srgbClr val="002060"/>
                </a:solidFill>
              </a:rPr>
              <a:t> Solutions	</a:t>
            </a:r>
          </a:p>
          <a:p>
            <a:pPr indent="-342900">
              <a:buFont typeface="Arial" pitchFamily="34" charset="0"/>
              <a:buChar char="•"/>
            </a:pPr>
            <a:r>
              <a:rPr lang="en-US" sz="2300" dirty="0">
                <a:solidFill>
                  <a:srgbClr val="002060"/>
                </a:solidFill>
              </a:rPr>
              <a:t>475 - Designing and Implementing Big Data Analytics Solutions	</a:t>
            </a:r>
          </a:p>
          <a:p>
            <a:pPr indent="-342900">
              <a:buFont typeface="Arial" pitchFamily="34" charset="0"/>
              <a:buChar char="•"/>
            </a:pPr>
            <a:r>
              <a:rPr lang="en-US" sz="2300" dirty="0">
                <a:solidFill>
                  <a:srgbClr val="002060"/>
                </a:solidFill>
              </a:rPr>
              <a:t>464 - Developing Microsoft SQL Server Database Solutions	</a:t>
            </a:r>
          </a:p>
          <a:p>
            <a:pPr indent="-342900">
              <a:buFont typeface="Arial" pitchFamily="34" charset="0"/>
              <a:buChar char="•"/>
            </a:pPr>
            <a:r>
              <a:rPr lang="en-US" sz="2300" dirty="0">
                <a:solidFill>
                  <a:srgbClr val="002060"/>
                </a:solidFill>
              </a:rPr>
              <a:t>465 - Designing Database Solutions for SQL Server	</a:t>
            </a:r>
          </a:p>
          <a:p>
            <a:pPr indent="-342900">
              <a:buFont typeface="Arial" pitchFamily="34" charset="0"/>
              <a:buChar char="•"/>
            </a:pPr>
            <a:r>
              <a:rPr lang="en-US" sz="2300" dirty="0">
                <a:solidFill>
                  <a:srgbClr val="002060"/>
                </a:solidFill>
              </a:rPr>
              <a:t>466 - Implementing Data Model and Reports with SQL Server	</a:t>
            </a:r>
          </a:p>
          <a:p>
            <a:pPr indent="-342900">
              <a:buFont typeface="Arial" pitchFamily="34" charset="0"/>
              <a:buChar char="•"/>
            </a:pPr>
            <a:r>
              <a:rPr lang="en-US" sz="2300" dirty="0">
                <a:solidFill>
                  <a:srgbClr val="002060"/>
                </a:solidFill>
              </a:rPr>
              <a:t>467 - Designing Business Intelligence Solutions with SQL Server</a:t>
            </a:r>
          </a:p>
        </p:txBody>
      </p:sp>
      <p:sp>
        <p:nvSpPr>
          <p:cNvPr id="2" name="Espaço Reservado para Número de Slide 1">
            <a:extLst>
              <a:ext uri="{FF2B5EF4-FFF2-40B4-BE49-F238E27FC236}">
                <a16:creationId xmlns:a16="http://schemas.microsoft.com/office/drawing/2014/main" id="{C7A0DE2F-A6CD-4B16-A6C1-26D6D050D438}"/>
              </a:ext>
            </a:extLst>
          </p:cNvPr>
          <p:cNvSpPr>
            <a:spLocks noGrp="1"/>
          </p:cNvSpPr>
          <p:nvPr>
            <p:ph type="sldNum" sz="quarter" idx="4"/>
          </p:nvPr>
        </p:nvSpPr>
        <p:spPr/>
        <p:txBody>
          <a:bodyPr/>
          <a:lstStyle/>
          <a:p>
            <a:fld id="{A76F54FF-76C4-4040-9315-59D5D23324F5}" type="slidenum">
              <a:rPr lang="pt-BR" smtClean="0"/>
              <a:pPr/>
              <a:t>9</a:t>
            </a:fld>
            <a:r>
              <a:rPr lang="pt-BR"/>
              <a:t> de 88</a:t>
            </a:r>
            <a:endParaRPr lang="pt-BR" dirty="0"/>
          </a:p>
        </p:txBody>
      </p:sp>
    </p:spTree>
    <p:extLst>
      <p:ext uri="{BB962C8B-B14F-4D97-AF65-F5344CB8AC3E}">
        <p14:creationId xmlns:p14="http://schemas.microsoft.com/office/powerpoint/2010/main" val="136495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ersonalizar design">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5961</TotalTime>
  <Words>5333</Words>
  <Application>Microsoft Office PowerPoint</Application>
  <PresentationFormat>Widescreen</PresentationFormat>
  <Paragraphs>945</Paragraphs>
  <Slides>88</Slides>
  <Notes>64</Notes>
  <HiddenSlides>2</HiddenSlides>
  <MMClips>0</MMClips>
  <ScaleCrop>false</ScaleCrop>
  <HeadingPairs>
    <vt:vector size="6" baseType="variant">
      <vt:variant>
        <vt:lpstr>Fontes usadas</vt:lpstr>
      </vt:variant>
      <vt:variant>
        <vt:i4>3</vt:i4>
      </vt:variant>
      <vt:variant>
        <vt:lpstr>Tema</vt:lpstr>
      </vt:variant>
      <vt:variant>
        <vt:i4>3</vt:i4>
      </vt:variant>
      <vt:variant>
        <vt:lpstr>Títulos de slides</vt:lpstr>
      </vt:variant>
      <vt:variant>
        <vt:i4>88</vt:i4>
      </vt:variant>
    </vt:vector>
  </HeadingPairs>
  <TitlesOfParts>
    <vt:vector size="94" baseType="lpstr">
      <vt:lpstr>Arial</vt:lpstr>
      <vt:lpstr>Calibri</vt:lpstr>
      <vt:lpstr>Calibri Light</vt:lpstr>
      <vt:lpstr>Tema do Office</vt:lpstr>
      <vt:lpstr>1_Tema do Office</vt:lpstr>
      <vt:lpstr>Personalizar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André</dc:creator>
  <cp:lastModifiedBy>Fabrício Lima</cp:lastModifiedBy>
  <cp:revision>265</cp:revision>
  <dcterms:created xsi:type="dcterms:W3CDTF">2016-04-04T15:53:45Z</dcterms:created>
  <dcterms:modified xsi:type="dcterms:W3CDTF">2017-12-22T20:13:27Z</dcterms:modified>
</cp:coreProperties>
</file>